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56" r:id="rId3"/>
    <p:sldId id="264" r:id="rId4"/>
    <p:sldId id="265" r:id="rId5"/>
    <p:sldId id="266" r:id="rId6"/>
    <p:sldId id="257" r:id="rId7"/>
    <p:sldId id="258" r:id="rId8"/>
    <p:sldId id="259" r:id="rId9"/>
    <p:sldId id="260" r:id="rId10"/>
    <p:sldId id="267" r:id="rId11"/>
    <p:sldId id="268" r:id="rId12"/>
    <p:sldId id="269" r:id="rId13"/>
  </p:sldIdLst>
  <p:sldSz cx="9144000" cy="6858000" type="screen4x3"/>
  <p:notesSz cx="6797675" cy="9874250"/>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1291C"/>
    <a:srgbClr val="8A797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32" autoAdjust="0"/>
  </p:normalViewPr>
  <p:slideViewPr>
    <p:cSldViewPr>
      <p:cViewPr varScale="1">
        <p:scale>
          <a:sx n="55" d="100"/>
          <a:sy n="55" d="100"/>
        </p:scale>
        <p:origin x="-1566"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455CB26A-78E4-4F88-89D1-21ECA9E7BACA}" type="datetimeFigureOut">
              <a:rPr lang="it-IT"/>
              <a:pPr>
                <a:defRPr/>
              </a:pPr>
              <a:t>22/01/2013</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E219089-BEE5-4BBB-BB9E-8C651A12DA96}"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B61529CC-8AFB-46D0-9B44-ACEECE3EC90B}" type="datetimeFigureOut">
              <a:rPr lang="it-IT"/>
              <a:pPr>
                <a:defRPr/>
              </a:pPr>
              <a:t>22/01/2013</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F5B97C2-5C59-4841-AAFC-9E3479A8CD01}"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1549767B-A3AF-405E-909A-464768FFA6E1}" type="datetimeFigureOut">
              <a:rPr lang="it-IT"/>
              <a:pPr>
                <a:defRPr/>
              </a:pPr>
              <a:t>22/01/2013</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998011DD-BFEC-4985-8228-E246630594A9}"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C4355AE1-D2D6-43E7-996E-9E72D085C01D}" type="datetimeFigureOut">
              <a:rPr lang="it-IT"/>
              <a:pPr>
                <a:defRPr/>
              </a:pPr>
              <a:t>22/01/2013</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C69B5642-2AF0-4ED8-B22B-E74B6D5B7D93}"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76ECE336-AEEA-46F0-ADE8-AE2E4F27F4AB}" type="datetimeFigureOut">
              <a:rPr lang="it-IT"/>
              <a:pPr>
                <a:defRPr/>
              </a:pPr>
              <a:t>22/01/2013</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3A47109-063A-44A2-967E-913029205314}"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32414584-FF17-415C-8806-5C81BD994C01}" type="datetimeFigureOut">
              <a:rPr lang="it-IT"/>
              <a:pPr>
                <a:defRPr/>
              </a:pPr>
              <a:t>22/01/2013</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EFC98599-EB62-42F5-B735-E1E84734E0B8}"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20208D5A-6D41-4D30-A707-7E9C6617C634}" type="datetimeFigureOut">
              <a:rPr lang="it-IT"/>
              <a:pPr>
                <a:defRPr/>
              </a:pPr>
              <a:t>22/01/2013</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454C6E50-8A81-437C-A7F0-4F71A5EB46F8}"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660056A3-1B9B-4C5D-B612-F86E7B4B3611}" type="datetimeFigureOut">
              <a:rPr lang="it-IT"/>
              <a:pPr>
                <a:defRPr/>
              </a:pPr>
              <a:t>22/01/2013</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4846CC43-DEBA-4002-8C5B-CC56EE602943}"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E6250D94-D76E-456F-AB6C-B776FD88A537}" type="datetimeFigureOut">
              <a:rPr lang="it-IT"/>
              <a:pPr>
                <a:defRPr/>
              </a:pPr>
              <a:t>22/01/2013</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646669AA-7FC9-49E1-AB0B-CF2AACB9FF72}"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1A7050A1-F78D-4D76-8959-7D3688906640}" type="datetimeFigureOut">
              <a:rPr lang="it-IT"/>
              <a:pPr>
                <a:defRPr/>
              </a:pPr>
              <a:t>22/01/2013</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1FA046B5-045A-48AF-8C39-017F77A6B121}"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F395B1C0-8D6B-4D47-BFF1-DCCE49CBB142}" type="datetimeFigureOut">
              <a:rPr lang="it-IT"/>
              <a:pPr>
                <a:defRPr/>
              </a:pPr>
              <a:t>22/01/2013</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63FB99E-9858-42C7-A0DE-4C77B55811B4}"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13B285A-749E-45A6-A449-4D55D6A78226}" type="datetimeFigureOut">
              <a:rPr lang="it-IT"/>
              <a:pPr>
                <a:defRPr/>
              </a:pPr>
              <a:t>22/01/2013</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DBA3034A-ED6D-4076-BA57-985386C7277C}"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hyperlink" Target="http://www.cb.camcom.it/documenti/Bil_soc_gen_2011.pdf"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hyperlink" Target="http://www.pn.camcom.it/trasparenza-valutazione-e-merito/piano-e-relazione-performance/piano-della-performance-triennio-2012-2014.html" TargetMode="Externa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po.camcom.it/doc/public/2011/bilSoc_10.pdf" TargetMode="Externa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ttangolo 22"/>
          <p:cNvSpPr>
            <a:spLocks noChangeArrowheads="1"/>
          </p:cNvSpPr>
          <p:nvPr/>
        </p:nvSpPr>
        <p:spPr bwMode="auto">
          <a:xfrm>
            <a:off x="3032125" y="1341438"/>
            <a:ext cx="6003925" cy="2000250"/>
          </a:xfrm>
          <a:prstGeom prst="rect">
            <a:avLst/>
          </a:prstGeom>
          <a:noFill/>
          <a:ln w="9525">
            <a:noFill/>
            <a:miter lim="800000"/>
            <a:headEnd/>
            <a:tailEnd/>
          </a:ln>
        </p:spPr>
        <p:txBody>
          <a:bodyPr>
            <a:spAutoFit/>
          </a:bodyPr>
          <a:lstStyle/>
          <a:p>
            <a:r>
              <a:rPr lang="it-IT" sz="6000" b="1">
                <a:solidFill>
                  <a:srgbClr val="B1291C"/>
                </a:solidFill>
                <a:latin typeface="Calibri" pitchFamily="34" charset="0"/>
              </a:rPr>
              <a:t>B</a:t>
            </a:r>
            <a:r>
              <a:rPr lang="it-IT" sz="3600" b="1">
                <a:solidFill>
                  <a:srgbClr val="B1291C"/>
                </a:solidFill>
                <a:latin typeface="Calibri" pitchFamily="34" charset="0"/>
              </a:rPr>
              <a:t>ILANCIO DI GENERE </a:t>
            </a:r>
            <a:r>
              <a:rPr lang="it-IT" sz="3200">
                <a:solidFill>
                  <a:srgbClr val="B1291C"/>
                </a:solidFill>
                <a:latin typeface="Calibri" pitchFamily="34" charset="0"/>
              </a:rPr>
              <a:t>L’ESPERIENZA</a:t>
            </a:r>
          </a:p>
          <a:p>
            <a:r>
              <a:rPr lang="it-IT" sz="3200">
                <a:solidFill>
                  <a:srgbClr val="B1291C"/>
                </a:solidFill>
                <a:latin typeface="Calibri" pitchFamily="34" charset="0"/>
              </a:rPr>
              <a:t>DEL SISTEMA CAMERALE</a:t>
            </a:r>
          </a:p>
        </p:txBody>
      </p:sp>
      <p:sp>
        <p:nvSpPr>
          <p:cNvPr id="13314" name="Rettangolo 1"/>
          <p:cNvSpPr>
            <a:spLocks noChangeArrowheads="1"/>
          </p:cNvSpPr>
          <p:nvPr/>
        </p:nvSpPr>
        <p:spPr bwMode="auto">
          <a:xfrm>
            <a:off x="3054350" y="3860800"/>
            <a:ext cx="4572000" cy="646113"/>
          </a:xfrm>
          <a:prstGeom prst="rect">
            <a:avLst/>
          </a:prstGeom>
          <a:noFill/>
          <a:ln w="9525">
            <a:noFill/>
            <a:miter lim="800000"/>
            <a:headEnd/>
            <a:tailEnd/>
          </a:ln>
        </p:spPr>
        <p:txBody>
          <a:bodyPr>
            <a:spAutoFit/>
          </a:bodyPr>
          <a:lstStyle/>
          <a:p>
            <a:r>
              <a:rPr lang="it-IT">
                <a:solidFill>
                  <a:srgbClr val="B1291C"/>
                </a:solidFill>
                <a:latin typeface="Calibri" pitchFamily="34" charset="0"/>
              </a:rPr>
              <a:t>Biagio Caino - Retecamere</a:t>
            </a:r>
          </a:p>
          <a:p>
            <a:r>
              <a:rPr lang="it-IT">
                <a:latin typeface="Calibri" pitchFamily="34" charset="0"/>
              </a:rPr>
              <a:t>Milano, 15 gennaio 2013</a:t>
            </a:r>
          </a:p>
        </p:txBody>
      </p:sp>
      <p:pic>
        <p:nvPicPr>
          <p:cNvPr id="13315" name="Immagine 2"/>
          <p:cNvPicPr>
            <a:picLocks noChangeAspect="1"/>
          </p:cNvPicPr>
          <p:nvPr/>
        </p:nvPicPr>
        <p:blipFill>
          <a:blip r:embed="rId2"/>
          <a:srcRect/>
          <a:stretch>
            <a:fillRect/>
          </a:stretch>
        </p:blipFill>
        <p:spPr bwMode="auto">
          <a:xfrm>
            <a:off x="1408113" y="1565275"/>
            <a:ext cx="1679575" cy="855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ttangolo 1"/>
          <p:cNvSpPr>
            <a:spLocks noChangeArrowheads="1"/>
          </p:cNvSpPr>
          <p:nvPr/>
        </p:nvSpPr>
        <p:spPr bwMode="auto">
          <a:xfrm>
            <a:off x="395288" y="188913"/>
            <a:ext cx="8748712" cy="800100"/>
          </a:xfrm>
          <a:prstGeom prst="rect">
            <a:avLst/>
          </a:prstGeom>
          <a:noFill/>
          <a:ln w="9525">
            <a:noFill/>
            <a:miter lim="800000"/>
            <a:headEnd/>
            <a:tailEnd/>
          </a:ln>
        </p:spPr>
        <p:txBody>
          <a:bodyPr>
            <a:spAutoFit/>
          </a:bodyPr>
          <a:lstStyle/>
          <a:p>
            <a:pPr algn="ctr"/>
            <a:r>
              <a:rPr lang="it-IT" sz="2800" b="1">
                <a:solidFill>
                  <a:srgbClr val="B1291C"/>
                </a:solidFill>
                <a:latin typeface="Calibri" pitchFamily="34" charset="0"/>
              </a:rPr>
              <a:t>ESEMPI E BUONE PRATICHE</a:t>
            </a:r>
          </a:p>
          <a:p>
            <a:pPr algn="ctr"/>
            <a:endParaRPr lang="it-IT">
              <a:latin typeface="Calibri" pitchFamily="34" charset="0"/>
            </a:endParaRPr>
          </a:p>
        </p:txBody>
      </p:sp>
      <p:pic>
        <p:nvPicPr>
          <p:cNvPr id="22530" name="Picture 2"/>
          <p:cNvPicPr>
            <a:picLocks noChangeAspect="1" noChangeArrowheads="1"/>
          </p:cNvPicPr>
          <p:nvPr/>
        </p:nvPicPr>
        <p:blipFill>
          <a:blip r:embed="rId2"/>
          <a:srcRect l="25639" t="12073" r="27946" b="4517"/>
          <a:stretch>
            <a:fillRect/>
          </a:stretch>
        </p:blipFill>
        <p:spPr bwMode="auto">
          <a:xfrm>
            <a:off x="3778250" y="1911350"/>
            <a:ext cx="2382838" cy="2557463"/>
          </a:xfrm>
          <a:prstGeom prst="rect">
            <a:avLst/>
          </a:prstGeom>
          <a:noFill/>
          <a:ln w="9525">
            <a:solidFill>
              <a:srgbClr val="B1291C"/>
            </a:solidFill>
            <a:miter lim="800000"/>
            <a:headEnd/>
            <a:tailEnd/>
          </a:ln>
        </p:spPr>
      </p:pic>
      <p:pic>
        <p:nvPicPr>
          <p:cNvPr id="22531" name="Picture 3"/>
          <p:cNvPicPr>
            <a:picLocks noChangeAspect="1" noChangeArrowheads="1"/>
          </p:cNvPicPr>
          <p:nvPr/>
        </p:nvPicPr>
        <p:blipFill>
          <a:blip r:embed="rId3"/>
          <a:srcRect l="31458" t="11237" r="32675" b="3409"/>
          <a:stretch>
            <a:fillRect/>
          </a:stretch>
        </p:blipFill>
        <p:spPr bwMode="auto">
          <a:xfrm>
            <a:off x="695325" y="1916113"/>
            <a:ext cx="2508250" cy="3565525"/>
          </a:xfrm>
          <a:prstGeom prst="rect">
            <a:avLst/>
          </a:prstGeom>
          <a:noFill/>
          <a:ln w="9525">
            <a:solidFill>
              <a:srgbClr val="B1291C"/>
            </a:solidFill>
            <a:miter lim="800000"/>
            <a:headEnd/>
            <a:tailEnd/>
          </a:ln>
        </p:spPr>
      </p:pic>
      <p:sp>
        <p:nvSpPr>
          <p:cNvPr id="22532" name="CasellaDiTesto 2"/>
          <p:cNvSpPr txBox="1">
            <a:spLocks noChangeArrowheads="1"/>
          </p:cNvSpPr>
          <p:nvPr/>
        </p:nvSpPr>
        <p:spPr bwMode="auto">
          <a:xfrm>
            <a:off x="900113" y="989013"/>
            <a:ext cx="6656387" cy="369887"/>
          </a:xfrm>
          <a:prstGeom prst="rect">
            <a:avLst/>
          </a:prstGeom>
          <a:noFill/>
          <a:ln w="9525">
            <a:noFill/>
            <a:miter lim="800000"/>
            <a:headEnd/>
            <a:tailEnd/>
          </a:ln>
        </p:spPr>
        <p:txBody>
          <a:bodyPr>
            <a:spAutoFit/>
          </a:bodyPr>
          <a:lstStyle/>
          <a:p>
            <a:r>
              <a:rPr lang="it-IT">
                <a:latin typeface="Calibri" pitchFamily="34" charset="0"/>
              </a:rPr>
              <a:t>Camera di commercio di Campobasso </a:t>
            </a:r>
            <a:r>
              <a:rPr lang="it-IT">
                <a:latin typeface="Calibri" pitchFamily="34" charset="0"/>
                <a:sym typeface="Wingdings" pitchFamily="2" charset="2"/>
              </a:rPr>
              <a:t> </a:t>
            </a:r>
            <a:r>
              <a:rPr lang="it-IT">
                <a:solidFill>
                  <a:srgbClr val="B1291C"/>
                </a:solidFill>
                <a:latin typeface="Calibri" pitchFamily="34" charset="0"/>
              </a:rPr>
              <a:t>Bilancio sociale di genere</a:t>
            </a:r>
          </a:p>
        </p:txBody>
      </p:sp>
      <p:sp>
        <p:nvSpPr>
          <p:cNvPr id="22533" name="Rettangolo 3"/>
          <p:cNvSpPr>
            <a:spLocks noChangeArrowheads="1"/>
          </p:cNvSpPr>
          <p:nvPr/>
        </p:nvSpPr>
        <p:spPr bwMode="auto">
          <a:xfrm>
            <a:off x="4227513" y="6086475"/>
            <a:ext cx="4665662" cy="461963"/>
          </a:xfrm>
          <a:prstGeom prst="rect">
            <a:avLst/>
          </a:prstGeom>
          <a:noFill/>
          <a:ln w="9525">
            <a:noFill/>
            <a:miter lim="800000"/>
            <a:headEnd/>
            <a:tailEnd/>
          </a:ln>
        </p:spPr>
        <p:txBody>
          <a:bodyPr>
            <a:spAutoFit/>
          </a:bodyPr>
          <a:lstStyle/>
          <a:p>
            <a:pPr algn="ctr"/>
            <a:r>
              <a:rPr lang="it-IT" sz="1200">
                <a:latin typeface="Calibri" pitchFamily="34" charset="0"/>
              </a:rPr>
              <a:t>Link </a:t>
            </a:r>
            <a:r>
              <a:rPr lang="it-IT" sz="1200">
                <a:latin typeface="Calibri" pitchFamily="34" charset="0"/>
                <a:sym typeface="Wingdings" pitchFamily="2" charset="2"/>
              </a:rPr>
              <a:t> </a:t>
            </a:r>
            <a:r>
              <a:rPr lang="it-IT" sz="1200">
                <a:latin typeface="Calibri" pitchFamily="34" charset="0"/>
                <a:hlinkClick r:id="rId4"/>
              </a:rPr>
              <a:t>http://www.cb.camcom.it/documenti/Bil_soc_gen_2011.pdf</a:t>
            </a:r>
            <a:endParaRPr lang="it-IT" sz="1200">
              <a:latin typeface="Calibri" pitchFamily="34" charset="0"/>
            </a:endParaRPr>
          </a:p>
          <a:p>
            <a:pPr algn="ctr"/>
            <a:endParaRPr lang="it-IT" sz="1200">
              <a:latin typeface="Calibri" pitchFamily="34" charset="0"/>
            </a:endParaRPr>
          </a:p>
        </p:txBody>
      </p:sp>
      <p:pic>
        <p:nvPicPr>
          <p:cNvPr id="22534" name="Picture 4"/>
          <p:cNvPicPr>
            <a:picLocks noChangeAspect="1" noChangeArrowheads="1"/>
          </p:cNvPicPr>
          <p:nvPr/>
        </p:nvPicPr>
        <p:blipFill>
          <a:blip r:embed="rId5"/>
          <a:srcRect l="31667" t="11093" r="33333" b="5396"/>
          <a:stretch>
            <a:fillRect/>
          </a:stretch>
        </p:blipFill>
        <p:spPr bwMode="auto">
          <a:xfrm>
            <a:off x="6011863" y="2205038"/>
            <a:ext cx="2520950" cy="3590925"/>
          </a:xfrm>
          <a:prstGeom prst="rect">
            <a:avLst/>
          </a:prstGeom>
          <a:noFill/>
          <a:ln w="9525">
            <a:solidFill>
              <a:srgbClr val="B1291C"/>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ttangolo 1"/>
          <p:cNvSpPr>
            <a:spLocks noChangeArrowheads="1"/>
          </p:cNvSpPr>
          <p:nvPr/>
        </p:nvSpPr>
        <p:spPr bwMode="auto">
          <a:xfrm>
            <a:off x="395288" y="188913"/>
            <a:ext cx="8748712" cy="800100"/>
          </a:xfrm>
          <a:prstGeom prst="rect">
            <a:avLst/>
          </a:prstGeom>
          <a:noFill/>
          <a:ln w="9525">
            <a:noFill/>
            <a:miter lim="800000"/>
            <a:headEnd/>
            <a:tailEnd/>
          </a:ln>
        </p:spPr>
        <p:txBody>
          <a:bodyPr>
            <a:spAutoFit/>
          </a:bodyPr>
          <a:lstStyle/>
          <a:p>
            <a:pPr algn="ctr"/>
            <a:r>
              <a:rPr lang="it-IT" sz="2800" b="1">
                <a:solidFill>
                  <a:srgbClr val="B1291C"/>
                </a:solidFill>
                <a:latin typeface="Calibri" pitchFamily="34" charset="0"/>
              </a:rPr>
              <a:t>ESEMPI E BUONE PRATICHE</a:t>
            </a:r>
          </a:p>
          <a:p>
            <a:pPr algn="ctr"/>
            <a:endParaRPr lang="it-IT">
              <a:latin typeface="Calibri" pitchFamily="34" charset="0"/>
            </a:endParaRPr>
          </a:p>
        </p:txBody>
      </p:sp>
      <p:sp>
        <p:nvSpPr>
          <p:cNvPr id="23554" name="CasellaDiTesto 2"/>
          <p:cNvSpPr txBox="1">
            <a:spLocks noChangeArrowheads="1"/>
          </p:cNvSpPr>
          <p:nvPr/>
        </p:nvSpPr>
        <p:spPr bwMode="auto">
          <a:xfrm>
            <a:off x="900113" y="989013"/>
            <a:ext cx="7704137" cy="646112"/>
          </a:xfrm>
          <a:prstGeom prst="rect">
            <a:avLst/>
          </a:prstGeom>
          <a:noFill/>
          <a:ln w="9525">
            <a:noFill/>
            <a:miter lim="800000"/>
            <a:headEnd/>
            <a:tailEnd/>
          </a:ln>
        </p:spPr>
        <p:txBody>
          <a:bodyPr>
            <a:spAutoFit/>
          </a:bodyPr>
          <a:lstStyle/>
          <a:p>
            <a:r>
              <a:rPr lang="it-IT">
                <a:latin typeface="Calibri" pitchFamily="34" charset="0"/>
              </a:rPr>
              <a:t>Camera di commercio di Pordenone </a:t>
            </a:r>
            <a:r>
              <a:rPr lang="it-IT">
                <a:latin typeface="Calibri" pitchFamily="34" charset="0"/>
                <a:sym typeface="Wingdings" pitchFamily="2" charset="2"/>
              </a:rPr>
              <a:t> </a:t>
            </a:r>
            <a:r>
              <a:rPr lang="it-IT">
                <a:solidFill>
                  <a:srgbClr val="B1291C"/>
                </a:solidFill>
                <a:latin typeface="Calibri" pitchFamily="34" charset="0"/>
              </a:rPr>
              <a:t>Analisi di contesto interno/esterno in ottica di genere </a:t>
            </a:r>
            <a:r>
              <a:rPr lang="it-IT" sz="1400">
                <a:latin typeface="Calibri" pitchFamily="34" charset="0"/>
              </a:rPr>
              <a:t>(Allegati al Piano della performance 2012-14)</a:t>
            </a:r>
          </a:p>
        </p:txBody>
      </p:sp>
      <p:sp>
        <p:nvSpPr>
          <p:cNvPr id="23555" name="Rettangolo 3"/>
          <p:cNvSpPr>
            <a:spLocks noChangeArrowheads="1"/>
          </p:cNvSpPr>
          <p:nvPr/>
        </p:nvSpPr>
        <p:spPr bwMode="auto">
          <a:xfrm>
            <a:off x="395288" y="6423025"/>
            <a:ext cx="8497887" cy="246063"/>
          </a:xfrm>
          <a:prstGeom prst="rect">
            <a:avLst/>
          </a:prstGeom>
          <a:noFill/>
          <a:ln w="9525">
            <a:noFill/>
            <a:miter lim="800000"/>
            <a:headEnd/>
            <a:tailEnd/>
          </a:ln>
        </p:spPr>
        <p:txBody>
          <a:bodyPr>
            <a:spAutoFit/>
          </a:bodyPr>
          <a:lstStyle/>
          <a:p>
            <a:r>
              <a:rPr lang="it-IT" sz="1000">
                <a:latin typeface="Calibri" pitchFamily="34" charset="0"/>
              </a:rPr>
              <a:t>Link </a:t>
            </a:r>
            <a:r>
              <a:rPr lang="it-IT" sz="1000">
                <a:latin typeface="Calibri" pitchFamily="34" charset="0"/>
                <a:sym typeface="Wingdings" pitchFamily="2" charset="2"/>
              </a:rPr>
              <a:t> </a:t>
            </a:r>
            <a:r>
              <a:rPr lang="it-IT" sz="1000">
                <a:latin typeface="Calibri" pitchFamily="34" charset="0"/>
                <a:hlinkClick r:id="rId2"/>
              </a:rPr>
              <a:t>http://www.pn.camcom.it/trasparenza-valutazione-e-merito/piano-e-relazione-performance/piano-della-performance-triennio-2012-2014.html</a:t>
            </a:r>
            <a:endParaRPr lang="it-IT" sz="1000">
              <a:latin typeface="Calibri" pitchFamily="34" charset="0"/>
            </a:endParaRPr>
          </a:p>
        </p:txBody>
      </p:sp>
      <p:pic>
        <p:nvPicPr>
          <p:cNvPr id="23556" name="Picture 2"/>
          <p:cNvPicPr>
            <a:picLocks noChangeAspect="1" noChangeArrowheads="1"/>
          </p:cNvPicPr>
          <p:nvPr/>
        </p:nvPicPr>
        <p:blipFill>
          <a:blip r:embed="rId3"/>
          <a:srcRect l="15463" t="14108" r="13609" b="775"/>
          <a:stretch>
            <a:fillRect/>
          </a:stretch>
        </p:blipFill>
        <p:spPr bwMode="auto">
          <a:xfrm>
            <a:off x="736600" y="1989138"/>
            <a:ext cx="2511425" cy="1800225"/>
          </a:xfrm>
          <a:prstGeom prst="rect">
            <a:avLst/>
          </a:prstGeom>
          <a:noFill/>
          <a:ln w="9525">
            <a:solidFill>
              <a:srgbClr val="B1291C"/>
            </a:solidFill>
            <a:miter lim="800000"/>
            <a:headEnd/>
            <a:tailEnd/>
          </a:ln>
        </p:spPr>
      </p:pic>
      <p:pic>
        <p:nvPicPr>
          <p:cNvPr id="23557" name="Picture 3"/>
          <p:cNvPicPr>
            <a:picLocks noChangeAspect="1" noChangeArrowheads="1"/>
          </p:cNvPicPr>
          <p:nvPr/>
        </p:nvPicPr>
        <p:blipFill>
          <a:blip r:embed="rId4"/>
          <a:srcRect l="15227" t="15489" r="12851" b="999"/>
          <a:stretch>
            <a:fillRect/>
          </a:stretch>
        </p:blipFill>
        <p:spPr bwMode="auto">
          <a:xfrm>
            <a:off x="6084888" y="4581525"/>
            <a:ext cx="2076450" cy="1439863"/>
          </a:xfrm>
          <a:prstGeom prst="rect">
            <a:avLst/>
          </a:prstGeom>
          <a:noFill/>
          <a:ln w="9525">
            <a:solidFill>
              <a:srgbClr val="B1291C"/>
            </a:solidFill>
            <a:miter lim="800000"/>
            <a:headEnd/>
            <a:tailEnd/>
          </a:ln>
        </p:spPr>
      </p:pic>
      <p:pic>
        <p:nvPicPr>
          <p:cNvPr id="23558" name="Picture 4"/>
          <p:cNvPicPr>
            <a:picLocks noChangeAspect="1" noChangeArrowheads="1"/>
          </p:cNvPicPr>
          <p:nvPr/>
        </p:nvPicPr>
        <p:blipFill>
          <a:blip r:embed="rId5"/>
          <a:srcRect l="14908" t="13960" r="13251" b="2530"/>
          <a:stretch>
            <a:fillRect/>
          </a:stretch>
        </p:blipFill>
        <p:spPr bwMode="auto">
          <a:xfrm>
            <a:off x="4205288" y="4211638"/>
            <a:ext cx="2074862" cy="1439862"/>
          </a:xfrm>
          <a:prstGeom prst="rect">
            <a:avLst/>
          </a:prstGeom>
          <a:noFill/>
          <a:ln w="9525">
            <a:solidFill>
              <a:srgbClr val="B1291C"/>
            </a:solidFill>
            <a:miter lim="800000"/>
            <a:headEnd/>
            <a:tailEnd/>
          </a:ln>
        </p:spPr>
      </p:pic>
      <p:pic>
        <p:nvPicPr>
          <p:cNvPr id="23559" name="Picture 5"/>
          <p:cNvPicPr>
            <a:picLocks noChangeAspect="1" noChangeArrowheads="1"/>
          </p:cNvPicPr>
          <p:nvPr/>
        </p:nvPicPr>
        <p:blipFill>
          <a:blip r:embed="rId6"/>
          <a:srcRect l="15044" t="14838" r="13776"/>
          <a:stretch>
            <a:fillRect/>
          </a:stretch>
        </p:blipFill>
        <p:spPr bwMode="auto">
          <a:xfrm>
            <a:off x="758825" y="4149725"/>
            <a:ext cx="2519363" cy="1798638"/>
          </a:xfrm>
          <a:prstGeom prst="rect">
            <a:avLst/>
          </a:prstGeom>
          <a:noFill/>
          <a:ln w="9525">
            <a:solidFill>
              <a:srgbClr val="B1291C"/>
            </a:solidFill>
            <a:miter lim="800000"/>
            <a:headEnd/>
            <a:tailEnd/>
          </a:ln>
        </p:spPr>
      </p:pic>
      <p:pic>
        <p:nvPicPr>
          <p:cNvPr id="23560" name="Picture 7"/>
          <p:cNvPicPr>
            <a:picLocks noChangeAspect="1" noChangeArrowheads="1"/>
          </p:cNvPicPr>
          <p:nvPr/>
        </p:nvPicPr>
        <p:blipFill>
          <a:blip r:embed="rId7"/>
          <a:srcRect l="15350" t="15388" r="13251" b="774"/>
          <a:stretch>
            <a:fillRect/>
          </a:stretch>
        </p:blipFill>
        <p:spPr bwMode="auto">
          <a:xfrm>
            <a:off x="6084888" y="1989138"/>
            <a:ext cx="2052637" cy="1439862"/>
          </a:xfrm>
          <a:prstGeom prst="rect">
            <a:avLst/>
          </a:prstGeom>
          <a:noFill/>
          <a:ln w="9525">
            <a:solidFill>
              <a:srgbClr val="B1291C"/>
            </a:solidFill>
            <a:miter lim="800000"/>
            <a:headEnd/>
            <a:tailEnd/>
          </a:ln>
        </p:spPr>
      </p:pic>
      <p:pic>
        <p:nvPicPr>
          <p:cNvPr id="23561" name="Picture 6"/>
          <p:cNvPicPr>
            <a:picLocks noChangeAspect="1" noChangeArrowheads="1"/>
          </p:cNvPicPr>
          <p:nvPr/>
        </p:nvPicPr>
        <p:blipFill>
          <a:blip r:embed="rId8"/>
          <a:srcRect l="15279" t="13959" r="13776" b="1653"/>
          <a:stretch>
            <a:fillRect/>
          </a:stretch>
        </p:blipFill>
        <p:spPr bwMode="auto">
          <a:xfrm>
            <a:off x="4205288" y="2349500"/>
            <a:ext cx="2027237" cy="1439863"/>
          </a:xfrm>
          <a:prstGeom prst="rect">
            <a:avLst/>
          </a:prstGeom>
          <a:noFill/>
          <a:ln w="9525">
            <a:solidFill>
              <a:srgbClr val="B1291C"/>
            </a:solid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ttangolo 1"/>
          <p:cNvSpPr>
            <a:spLocks noChangeArrowheads="1"/>
          </p:cNvSpPr>
          <p:nvPr/>
        </p:nvSpPr>
        <p:spPr bwMode="auto">
          <a:xfrm>
            <a:off x="395288" y="188913"/>
            <a:ext cx="8748712" cy="800100"/>
          </a:xfrm>
          <a:prstGeom prst="rect">
            <a:avLst/>
          </a:prstGeom>
          <a:noFill/>
          <a:ln w="9525">
            <a:noFill/>
            <a:miter lim="800000"/>
            <a:headEnd/>
            <a:tailEnd/>
          </a:ln>
        </p:spPr>
        <p:txBody>
          <a:bodyPr>
            <a:spAutoFit/>
          </a:bodyPr>
          <a:lstStyle/>
          <a:p>
            <a:pPr algn="ctr"/>
            <a:r>
              <a:rPr lang="it-IT" sz="2800" b="1">
                <a:solidFill>
                  <a:srgbClr val="B1291C"/>
                </a:solidFill>
                <a:latin typeface="Calibri" pitchFamily="34" charset="0"/>
              </a:rPr>
              <a:t>ESEMPI E BUONE PRATICHE</a:t>
            </a:r>
          </a:p>
          <a:p>
            <a:pPr algn="ctr"/>
            <a:endParaRPr lang="it-IT">
              <a:latin typeface="Calibri" pitchFamily="34" charset="0"/>
            </a:endParaRPr>
          </a:p>
        </p:txBody>
      </p:sp>
      <p:sp>
        <p:nvSpPr>
          <p:cNvPr id="24578" name="CasellaDiTesto 2"/>
          <p:cNvSpPr txBox="1">
            <a:spLocks noChangeArrowheads="1"/>
          </p:cNvSpPr>
          <p:nvPr/>
        </p:nvSpPr>
        <p:spPr bwMode="auto">
          <a:xfrm>
            <a:off x="900113" y="989013"/>
            <a:ext cx="6656387" cy="369887"/>
          </a:xfrm>
          <a:prstGeom prst="rect">
            <a:avLst/>
          </a:prstGeom>
          <a:noFill/>
          <a:ln w="9525">
            <a:noFill/>
            <a:miter lim="800000"/>
            <a:headEnd/>
            <a:tailEnd/>
          </a:ln>
        </p:spPr>
        <p:txBody>
          <a:bodyPr>
            <a:spAutoFit/>
          </a:bodyPr>
          <a:lstStyle/>
          <a:p>
            <a:r>
              <a:rPr lang="it-IT">
                <a:latin typeface="Calibri" pitchFamily="34" charset="0"/>
              </a:rPr>
              <a:t>Camera di commercio di Prato </a:t>
            </a:r>
            <a:r>
              <a:rPr lang="it-IT">
                <a:latin typeface="Calibri" pitchFamily="34" charset="0"/>
                <a:sym typeface="Wingdings" pitchFamily="2" charset="2"/>
              </a:rPr>
              <a:t> </a:t>
            </a:r>
            <a:r>
              <a:rPr lang="it-IT">
                <a:solidFill>
                  <a:srgbClr val="B1291C"/>
                </a:solidFill>
                <a:latin typeface="Calibri" pitchFamily="34" charset="0"/>
              </a:rPr>
              <a:t>Bilancio sociale</a:t>
            </a:r>
          </a:p>
        </p:txBody>
      </p:sp>
      <p:sp>
        <p:nvSpPr>
          <p:cNvPr id="24579" name="Rettangolo 3"/>
          <p:cNvSpPr>
            <a:spLocks noChangeArrowheads="1"/>
          </p:cNvSpPr>
          <p:nvPr/>
        </p:nvSpPr>
        <p:spPr bwMode="auto">
          <a:xfrm>
            <a:off x="4227513" y="6207125"/>
            <a:ext cx="4665662" cy="277813"/>
          </a:xfrm>
          <a:prstGeom prst="rect">
            <a:avLst/>
          </a:prstGeom>
          <a:noFill/>
          <a:ln w="9525">
            <a:noFill/>
            <a:miter lim="800000"/>
            <a:headEnd/>
            <a:tailEnd/>
          </a:ln>
        </p:spPr>
        <p:txBody>
          <a:bodyPr>
            <a:spAutoFit/>
          </a:bodyPr>
          <a:lstStyle/>
          <a:p>
            <a:pPr algn="ctr"/>
            <a:r>
              <a:rPr lang="it-IT" sz="1200">
                <a:latin typeface="Calibri" pitchFamily="34" charset="0"/>
              </a:rPr>
              <a:t>Link </a:t>
            </a:r>
            <a:r>
              <a:rPr lang="it-IT" sz="1200">
                <a:latin typeface="Calibri" pitchFamily="34" charset="0"/>
                <a:sym typeface="Wingdings" pitchFamily="2" charset="2"/>
              </a:rPr>
              <a:t> </a:t>
            </a:r>
            <a:r>
              <a:rPr lang="it-IT" sz="1200">
                <a:latin typeface="Calibri" pitchFamily="34" charset="0"/>
                <a:sym typeface="Wingdings" pitchFamily="2" charset="2"/>
                <a:hlinkClick r:id="rId2"/>
              </a:rPr>
              <a:t>http://www.po.camcom.it/doc/public/2011/bilSoc_10.pdf</a:t>
            </a:r>
            <a:endParaRPr lang="it-IT" sz="1200">
              <a:latin typeface="Calibri" pitchFamily="34" charset="0"/>
              <a:sym typeface="Wingdings" pitchFamily="2" charset="2"/>
            </a:endParaRPr>
          </a:p>
        </p:txBody>
      </p:sp>
      <p:pic>
        <p:nvPicPr>
          <p:cNvPr id="24580" name="Picture 2"/>
          <p:cNvPicPr>
            <a:picLocks noChangeAspect="1" noChangeArrowheads="1"/>
          </p:cNvPicPr>
          <p:nvPr/>
        </p:nvPicPr>
        <p:blipFill>
          <a:blip r:embed="rId3"/>
          <a:srcRect l="32808" t="14326" r="30833" b="121"/>
          <a:stretch>
            <a:fillRect/>
          </a:stretch>
        </p:blipFill>
        <p:spPr bwMode="auto">
          <a:xfrm>
            <a:off x="4427538" y="1700213"/>
            <a:ext cx="2049462" cy="2881312"/>
          </a:xfrm>
          <a:prstGeom prst="rect">
            <a:avLst/>
          </a:prstGeom>
          <a:noFill/>
          <a:ln w="9525">
            <a:solidFill>
              <a:srgbClr val="B1291C"/>
            </a:solidFill>
            <a:miter lim="800000"/>
            <a:headEnd/>
            <a:tailEnd/>
          </a:ln>
        </p:spPr>
      </p:pic>
      <p:pic>
        <p:nvPicPr>
          <p:cNvPr id="24581" name="Picture 3"/>
          <p:cNvPicPr>
            <a:picLocks noChangeAspect="1" noChangeArrowheads="1"/>
          </p:cNvPicPr>
          <p:nvPr/>
        </p:nvPicPr>
        <p:blipFill>
          <a:blip r:embed="rId4"/>
          <a:srcRect l="32675" t="14838" r="31100" b="1653"/>
          <a:stretch>
            <a:fillRect/>
          </a:stretch>
        </p:blipFill>
        <p:spPr bwMode="auto">
          <a:xfrm>
            <a:off x="6192838" y="2960688"/>
            <a:ext cx="2092325" cy="2879725"/>
          </a:xfrm>
          <a:prstGeom prst="rect">
            <a:avLst/>
          </a:prstGeom>
          <a:noFill/>
          <a:ln w="9525">
            <a:solidFill>
              <a:srgbClr val="B1291C"/>
            </a:solidFill>
            <a:miter lim="800000"/>
            <a:headEnd/>
            <a:tailEnd/>
          </a:ln>
        </p:spPr>
      </p:pic>
      <p:pic>
        <p:nvPicPr>
          <p:cNvPr id="24582" name="Picture 4"/>
          <p:cNvPicPr>
            <a:picLocks noChangeAspect="1" noChangeArrowheads="1"/>
          </p:cNvPicPr>
          <p:nvPr/>
        </p:nvPicPr>
        <p:blipFill>
          <a:blip r:embed="rId5"/>
          <a:srcRect l="33202" t="14838" r="31100" b="1653"/>
          <a:stretch>
            <a:fillRect/>
          </a:stretch>
        </p:blipFill>
        <p:spPr bwMode="auto">
          <a:xfrm>
            <a:off x="900113" y="1700213"/>
            <a:ext cx="2962275" cy="4140200"/>
          </a:xfrm>
          <a:prstGeom prst="rect">
            <a:avLst/>
          </a:prstGeom>
          <a:noFill/>
          <a:ln w="9525">
            <a:solidFill>
              <a:srgbClr val="B1291C"/>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ttangolo 3"/>
          <p:cNvSpPr>
            <a:spLocks noChangeArrowheads="1"/>
          </p:cNvSpPr>
          <p:nvPr/>
        </p:nvSpPr>
        <p:spPr bwMode="auto">
          <a:xfrm>
            <a:off x="900113" y="396875"/>
            <a:ext cx="7416800" cy="2616200"/>
          </a:xfrm>
          <a:prstGeom prst="rect">
            <a:avLst/>
          </a:prstGeom>
          <a:noFill/>
          <a:ln w="9525">
            <a:noFill/>
            <a:miter lim="800000"/>
            <a:headEnd/>
            <a:tailEnd/>
          </a:ln>
        </p:spPr>
        <p:txBody>
          <a:bodyPr>
            <a:spAutoFit/>
          </a:bodyPr>
          <a:lstStyle/>
          <a:p>
            <a:pPr algn="ctr"/>
            <a:r>
              <a:rPr lang="it-IT" sz="2800" b="1">
                <a:solidFill>
                  <a:srgbClr val="B1291C"/>
                </a:solidFill>
                <a:latin typeface="Calibri" pitchFamily="34" charset="0"/>
              </a:rPr>
              <a:t>IL BILANCIO DI GENERE</a:t>
            </a:r>
          </a:p>
          <a:p>
            <a:endParaRPr lang="it-IT" sz="2800" b="1">
              <a:solidFill>
                <a:srgbClr val="B1291C"/>
              </a:solidFill>
              <a:latin typeface="Calibri" pitchFamily="34" charset="0"/>
            </a:endParaRPr>
          </a:p>
          <a:p>
            <a:pPr>
              <a:lnSpc>
                <a:spcPct val="150000"/>
              </a:lnSpc>
            </a:pPr>
            <a:r>
              <a:rPr lang="it-IT">
                <a:latin typeface="Calibri" pitchFamily="34" charset="0"/>
              </a:rPr>
              <a:t>Consente di analizzare e valutare le politiche di un ente secondo l’ottica di genere. Fornisce una chiave di lettura dell’operato di un'organizzazione, la quale, pur agendo apparentemente in maniera “neutra” nei confronti dei propri stakeholder, in realtà produce effetti diversi sugli uomini e sulle donne. </a:t>
            </a:r>
          </a:p>
        </p:txBody>
      </p:sp>
      <p:grpSp>
        <p:nvGrpSpPr>
          <p:cNvPr id="14338" name="Gruppo 1"/>
          <p:cNvGrpSpPr>
            <a:grpSpLocks noChangeAspect="1"/>
          </p:cNvGrpSpPr>
          <p:nvPr/>
        </p:nvGrpSpPr>
        <p:grpSpPr bwMode="auto">
          <a:xfrm>
            <a:off x="6867525" y="5257800"/>
            <a:ext cx="1912938" cy="1398588"/>
            <a:chOff x="1474669" y="4361252"/>
            <a:chExt cx="2390348" cy="1747007"/>
          </a:xfrm>
        </p:grpSpPr>
        <p:pic>
          <p:nvPicPr>
            <p:cNvPr id="14339" name="Picture 4" descr="bilance,simboli"/>
            <p:cNvPicPr>
              <a:picLocks noChangeAspect="1" noChangeArrowheads="1"/>
            </p:cNvPicPr>
            <p:nvPr/>
          </p:nvPicPr>
          <p:blipFill>
            <a:blip r:embed="rId2"/>
            <a:srcRect/>
            <a:stretch>
              <a:fillRect/>
            </a:stretch>
          </p:blipFill>
          <p:spPr bwMode="auto">
            <a:xfrm>
              <a:off x="1744154" y="4361252"/>
              <a:ext cx="1747007" cy="1747007"/>
            </a:xfrm>
            <a:prstGeom prst="rect">
              <a:avLst/>
            </a:prstGeom>
            <a:noFill/>
            <a:ln w="9525">
              <a:noFill/>
              <a:miter lim="800000"/>
              <a:headEnd/>
              <a:tailEnd/>
            </a:ln>
          </p:spPr>
        </p:pic>
        <p:pic>
          <p:nvPicPr>
            <p:cNvPr id="14340" name="Immagine 4"/>
            <p:cNvPicPr>
              <a:picLocks noChangeAspect="1"/>
            </p:cNvPicPr>
            <p:nvPr/>
          </p:nvPicPr>
          <p:blipFill>
            <a:blip r:embed="rId3"/>
            <a:srcRect r="56596"/>
            <a:stretch>
              <a:fillRect/>
            </a:stretch>
          </p:blipFill>
          <p:spPr bwMode="auto">
            <a:xfrm>
              <a:off x="1474669" y="4941168"/>
              <a:ext cx="649059" cy="762000"/>
            </a:xfrm>
            <a:prstGeom prst="rect">
              <a:avLst/>
            </a:prstGeom>
            <a:noFill/>
            <a:ln w="9525">
              <a:noFill/>
              <a:miter lim="800000"/>
              <a:headEnd/>
              <a:tailEnd/>
            </a:ln>
          </p:spPr>
        </p:pic>
        <p:pic>
          <p:nvPicPr>
            <p:cNvPr id="14341" name="Immagine 5"/>
            <p:cNvPicPr>
              <a:picLocks noChangeAspect="1"/>
            </p:cNvPicPr>
            <p:nvPr/>
          </p:nvPicPr>
          <p:blipFill>
            <a:blip r:embed="rId3"/>
            <a:srcRect l="50000"/>
            <a:stretch>
              <a:fillRect/>
            </a:stretch>
          </p:blipFill>
          <p:spPr bwMode="auto">
            <a:xfrm>
              <a:off x="3117304" y="4853755"/>
              <a:ext cx="747713" cy="7620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igura a mano libera 1"/>
          <p:cNvSpPr/>
          <p:nvPr/>
        </p:nvSpPr>
        <p:spPr>
          <a:xfrm>
            <a:off x="5795963" y="2333625"/>
            <a:ext cx="3024187" cy="2032000"/>
          </a:xfrm>
          <a:custGeom>
            <a:avLst/>
            <a:gdLst>
              <a:gd name="connsiteX0" fmla="*/ 0 w 1828800"/>
              <a:gd name="connsiteY0" fmla="*/ 270939 h 1625600"/>
              <a:gd name="connsiteX1" fmla="*/ 270939 w 1828800"/>
              <a:gd name="connsiteY1" fmla="*/ 0 h 1625600"/>
              <a:gd name="connsiteX2" fmla="*/ 1557861 w 1828800"/>
              <a:gd name="connsiteY2" fmla="*/ 0 h 1625600"/>
              <a:gd name="connsiteX3" fmla="*/ 1828800 w 1828800"/>
              <a:gd name="connsiteY3" fmla="*/ 270939 h 1625600"/>
              <a:gd name="connsiteX4" fmla="*/ 1828800 w 1828800"/>
              <a:gd name="connsiteY4" fmla="*/ 1354661 h 1625600"/>
              <a:gd name="connsiteX5" fmla="*/ 1557861 w 1828800"/>
              <a:gd name="connsiteY5" fmla="*/ 1625600 h 1625600"/>
              <a:gd name="connsiteX6" fmla="*/ 270939 w 1828800"/>
              <a:gd name="connsiteY6" fmla="*/ 1625600 h 1625600"/>
              <a:gd name="connsiteX7" fmla="*/ 0 w 1828800"/>
              <a:gd name="connsiteY7" fmla="*/ 1354661 h 1625600"/>
              <a:gd name="connsiteX8" fmla="*/ 0 w 1828800"/>
              <a:gd name="connsiteY8" fmla="*/ 270939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625600">
                <a:moveTo>
                  <a:pt x="0" y="270939"/>
                </a:moveTo>
                <a:cubicBezTo>
                  <a:pt x="0" y="121304"/>
                  <a:pt x="121304" y="0"/>
                  <a:pt x="270939" y="0"/>
                </a:cubicBezTo>
                <a:lnTo>
                  <a:pt x="1557861" y="0"/>
                </a:lnTo>
                <a:cubicBezTo>
                  <a:pt x="1707496" y="0"/>
                  <a:pt x="1828800" y="121304"/>
                  <a:pt x="1828800" y="270939"/>
                </a:cubicBezTo>
                <a:lnTo>
                  <a:pt x="1828800" y="1354661"/>
                </a:lnTo>
                <a:cubicBezTo>
                  <a:pt x="1828800" y="1504296"/>
                  <a:pt x="1707496" y="1625600"/>
                  <a:pt x="1557861" y="1625600"/>
                </a:cubicBezTo>
                <a:lnTo>
                  <a:pt x="270939" y="1625600"/>
                </a:lnTo>
                <a:cubicBezTo>
                  <a:pt x="121304" y="1625600"/>
                  <a:pt x="0" y="1504296"/>
                  <a:pt x="0" y="1354661"/>
                </a:cubicBezTo>
                <a:lnTo>
                  <a:pt x="0" y="270939"/>
                </a:lnTo>
                <a:close/>
              </a:path>
            </a:pathLst>
          </a:custGeom>
          <a:ln/>
        </p:spPr>
        <p:style>
          <a:lnRef idx="3">
            <a:schemeClr val="lt1"/>
          </a:lnRef>
          <a:fillRef idx="1">
            <a:schemeClr val="accent2"/>
          </a:fillRef>
          <a:effectRef idx="1">
            <a:schemeClr val="accent2"/>
          </a:effectRef>
          <a:fontRef idx="minor">
            <a:schemeClr val="lt1"/>
          </a:fontRef>
        </p:style>
        <p:txBody>
          <a:bodyPr lIns="90000" rIns="90000"/>
          <a:lstStyle/>
          <a:p>
            <a:pPr algn="ctr" eaLnBrk="0" fontAlgn="auto" hangingPunct="0">
              <a:spcBef>
                <a:spcPts val="0"/>
              </a:spcBef>
              <a:spcAft>
                <a:spcPts val="0"/>
              </a:spcAft>
              <a:defRPr/>
            </a:pPr>
            <a:endParaRPr lang="it-IT" sz="1400" dirty="0">
              <a:solidFill>
                <a:schemeClr val="bg1"/>
              </a:solidFill>
              <a:ea typeface="ＭＳ Ｐゴシック" pitchFamily="34" charset="-128"/>
              <a:cs typeface="Calibri" pitchFamily="34" charset="0"/>
            </a:endParaRPr>
          </a:p>
          <a:p>
            <a:pPr algn="ctr" eaLnBrk="0" fontAlgn="auto" hangingPunct="0">
              <a:spcBef>
                <a:spcPts val="0"/>
              </a:spcBef>
              <a:spcAft>
                <a:spcPts val="0"/>
              </a:spcAft>
              <a:defRPr/>
            </a:pPr>
            <a:r>
              <a:rPr lang="it-IT" sz="1400" b="1" dirty="0">
                <a:solidFill>
                  <a:schemeClr val="bg1"/>
                </a:solidFill>
                <a:ea typeface="ＭＳ Ｐゴシック" pitchFamily="34" charset="-128"/>
                <a:cs typeface="Calibri" pitchFamily="34" charset="0"/>
              </a:rPr>
              <a:t>GENDER </a:t>
            </a:r>
            <a:r>
              <a:rPr lang="it-IT" sz="1400" b="1" dirty="0">
                <a:solidFill>
                  <a:schemeClr val="bg1"/>
                </a:solidFill>
                <a:ea typeface="ＭＳ Ｐゴシック" pitchFamily="34" charset="-128"/>
                <a:cs typeface="Calibri" pitchFamily="34" charset="0"/>
              </a:rPr>
              <a:t>MAINSTREAMING</a:t>
            </a:r>
          </a:p>
          <a:p>
            <a:pPr eaLnBrk="0" fontAlgn="auto" hangingPunct="0">
              <a:spcBef>
                <a:spcPts val="0"/>
              </a:spcBef>
              <a:spcAft>
                <a:spcPts val="0"/>
              </a:spcAft>
              <a:defRPr/>
            </a:pPr>
            <a:r>
              <a:rPr lang="it-IT" sz="1400" dirty="0">
                <a:solidFill>
                  <a:schemeClr val="bg1"/>
                </a:solidFill>
                <a:ea typeface="ＭＳ Ｐゴシック" pitchFamily="34" charset="-128"/>
                <a:cs typeface="Calibri" pitchFamily="34" charset="0"/>
              </a:rPr>
              <a:t>Integrazione della dimensione delle pari opportunità tra donne e uomini in tutte le politiche, a tutti i livelli e in tutte le fasi decisionali (ivi compresa la  procedura di formazione del bilancio)</a:t>
            </a:r>
          </a:p>
        </p:txBody>
      </p:sp>
      <p:sp>
        <p:nvSpPr>
          <p:cNvPr id="4" name="Freccia a destra 3"/>
          <p:cNvSpPr/>
          <p:nvPr/>
        </p:nvSpPr>
        <p:spPr>
          <a:xfrm>
            <a:off x="273050" y="981075"/>
            <a:ext cx="5567363" cy="4752975"/>
          </a:xfrm>
          <a:prstGeom prst="rightArrow">
            <a:avLst>
              <a:gd name="adj1" fmla="val 50000"/>
              <a:gd name="adj2" fmla="val 38518"/>
            </a:avLst>
          </a:prstGeom>
          <a:solidFill>
            <a:srgbClr val="C00000">
              <a:alpha val="25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fontAlgn="auto">
              <a:spcBef>
                <a:spcPts val="0"/>
              </a:spcBef>
              <a:spcAft>
                <a:spcPts val="0"/>
              </a:spcAft>
              <a:defRPr/>
            </a:pPr>
            <a:endParaRPr lang="it-IT"/>
          </a:p>
        </p:txBody>
      </p:sp>
      <p:sp>
        <p:nvSpPr>
          <p:cNvPr id="5" name="Figura a mano libera 4"/>
          <p:cNvSpPr/>
          <p:nvPr/>
        </p:nvSpPr>
        <p:spPr>
          <a:xfrm>
            <a:off x="344488" y="2306638"/>
            <a:ext cx="2305050" cy="2062162"/>
          </a:xfrm>
          <a:custGeom>
            <a:avLst/>
            <a:gdLst>
              <a:gd name="connsiteX0" fmla="*/ 0 w 1828800"/>
              <a:gd name="connsiteY0" fmla="*/ 270939 h 1625600"/>
              <a:gd name="connsiteX1" fmla="*/ 270939 w 1828800"/>
              <a:gd name="connsiteY1" fmla="*/ 0 h 1625600"/>
              <a:gd name="connsiteX2" fmla="*/ 1557861 w 1828800"/>
              <a:gd name="connsiteY2" fmla="*/ 0 h 1625600"/>
              <a:gd name="connsiteX3" fmla="*/ 1828800 w 1828800"/>
              <a:gd name="connsiteY3" fmla="*/ 270939 h 1625600"/>
              <a:gd name="connsiteX4" fmla="*/ 1828800 w 1828800"/>
              <a:gd name="connsiteY4" fmla="*/ 1354661 h 1625600"/>
              <a:gd name="connsiteX5" fmla="*/ 1557861 w 1828800"/>
              <a:gd name="connsiteY5" fmla="*/ 1625600 h 1625600"/>
              <a:gd name="connsiteX6" fmla="*/ 270939 w 1828800"/>
              <a:gd name="connsiteY6" fmla="*/ 1625600 h 1625600"/>
              <a:gd name="connsiteX7" fmla="*/ 0 w 1828800"/>
              <a:gd name="connsiteY7" fmla="*/ 1354661 h 1625600"/>
              <a:gd name="connsiteX8" fmla="*/ 0 w 1828800"/>
              <a:gd name="connsiteY8" fmla="*/ 270939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625600">
                <a:moveTo>
                  <a:pt x="0" y="270939"/>
                </a:moveTo>
                <a:cubicBezTo>
                  <a:pt x="0" y="121304"/>
                  <a:pt x="121304" y="0"/>
                  <a:pt x="270939" y="0"/>
                </a:cubicBezTo>
                <a:lnTo>
                  <a:pt x="1557861" y="0"/>
                </a:lnTo>
                <a:cubicBezTo>
                  <a:pt x="1707496" y="0"/>
                  <a:pt x="1828800" y="121304"/>
                  <a:pt x="1828800" y="270939"/>
                </a:cubicBezTo>
                <a:lnTo>
                  <a:pt x="1828800" y="1354661"/>
                </a:lnTo>
                <a:cubicBezTo>
                  <a:pt x="1828800" y="1504296"/>
                  <a:pt x="1707496" y="1625600"/>
                  <a:pt x="1557861" y="1625600"/>
                </a:cubicBezTo>
                <a:lnTo>
                  <a:pt x="270939" y="1625600"/>
                </a:lnTo>
                <a:cubicBezTo>
                  <a:pt x="121304" y="1625600"/>
                  <a:pt x="0" y="1504296"/>
                  <a:pt x="0" y="1354661"/>
                </a:cubicBezTo>
                <a:lnTo>
                  <a:pt x="0" y="270939"/>
                </a:lnTo>
                <a:close/>
              </a:path>
            </a:pathLst>
          </a:custGeom>
          <a:ln/>
        </p:spPr>
        <p:style>
          <a:lnRef idx="1">
            <a:schemeClr val="accent2"/>
          </a:lnRef>
          <a:fillRef idx="2">
            <a:schemeClr val="accent2"/>
          </a:fillRef>
          <a:effectRef idx="1">
            <a:schemeClr val="accent2"/>
          </a:effectRef>
          <a:fontRef idx="minor">
            <a:schemeClr val="dk1"/>
          </a:fontRef>
        </p:style>
        <p:txBody>
          <a:bodyPr lIns="54000" rIns="54000"/>
          <a:lstStyle/>
          <a:p>
            <a:pPr algn="ctr" eaLnBrk="0" fontAlgn="auto" hangingPunct="0">
              <a:spcBef>
                <a:spcPts val="0"/>
              </a:spcBef>
              <a:spcAft>
                <a:spcPts val="0"/>
              </a:spcAft>
              <a:defRPr/>
            </a:pPr>
            <a:endParaRPr lang="it-IT" sz="1400" dirty="0">
              <a:solidFill>
                <a:schemeClr val="tx1"/>
              </a:solidFill>
              <a:ea typeface="ＭＳ Ｐゴシック" pitchFamily="34" charset="-128"/>
              <a:cs typeface="Calibri" pitchFamily="34" charset="0"/>
            </a:endParaRPr>
          </a:p>
          <a:p>
            <a:pPr algn="ctr" eaLnBrk="0" fontAlgn="auto" hangingPunct="0">
              <a:spcBef>
                <a:spcPts val="0"/>
              </a:spcBef>
              <a:spcAft>
                <a:spcPts val="0"/>
              </a:spcAft>
              <a:defRPr/>
            </a:pPr>
            <a:r>
              <a:rPr lang="it-IT" sz="1400" dirty="0">
                <a:solidFill>
                  <a:schemeClr val="tx1"/>
                </a:solidFill>
                <a:ea typeface="ＭＳ Ｐゴシック" pitchFamily="34" charset="-128"/>
                <a:cs typeface="Calibri" pitchFamily="34" charset="0"/>
              </a:rPr>
              <a:t>Presupposto</a:t>
            </a:r>
            <a:r>
              <a:rPr lang="it-IT" sz="1400" dirty="0">
                <a:solidFill>
                  <a:schemeClr val="tx1"/>
                </a:solidFill>
                <a:ea typeface="ＭＳ Ｐゴシック" pitchFamily="34" charset="-128"/>
                <a:cs typeface="Calibri" pitchFamily="34" charset="0"/>
              </a:rPr>
              <a:t>: il bilancio non è uno strumento neutro, ma riflette la ripartizione del potere esistente nella organizzazione e la distribuzione del reddito che ne deriva</a:t>
            </a:r>
          </a:p>
        </p:txBody>
      </p:sp>
      <p:sp>
        <p:nvSpPr>
          <p:cNvPr id="6" name="Figura a mano libera 5"/>
          <p:cNvSpPr/>
          <p:nvPr/>
        </p:nvSpPr>
        <p:spPr>
          <a:xfrm>
            <a:off x="2722563" y="2306638"/>
            <a:ext cx="2303462" cy="2062162"/>
          </a:xfrm>
          <a:custGeom>
            <a:avLst/>
            <a:gdLst>
              <a:gd name="connsiteX0" fmla="*/ 0 w 1828800"/>
              <a:gd name="connsiteY0" fmla="*/ 270939 h 1625600"/>
              <a:gd name="connsiteX1" fmla="*/ 270939 w 1828800"/>
              <a:gd name="connsiteY1" fmla="*/ 0 h 1625600"/>
              <a:gd name="connsiteX2" fmla="*/ 1557861 w 1828800"/>
              <a:gd name="connsiteY2" fmla="*/ 0 h 1625600"/>
              <a:gd name="connsiteX3" fmla="*/ 1828800 w 1828800"/>
              <a:gd name="connsiteY3" fmla="*/ 270939 h 1625600"/>
              <a:gd name="connsiteX4" fmla="*/ 1828800 w 1828800"/>
              <a:gd name="connsiteY4" fmla="*/ 1354661 h 1625600"/>
              <a:gd name="connsiteX5" fmla="*/ 1557861 w 1828800"/>
              <a:gd name="connsiteY5" fmla="*/ 1625600 h 1625600"/>
              <a:gd name="connsiteX6" fmla="*/ 270939 w 1828800"/>
              <a:gd name="connsiteY6" fmla="*/ 1625600 h 1625600"/>
              <a:gd name="connsiteX7" fmla="*/ 0 w 1828800"/>
              <a:gd name="connsiteY7" fmla="*/ 1354661 h 1625600"/>
              <a:gd name="connsiteX8" fmla="*/ 0 w 1828800"/>
              <a:gd name="connsiteY8" fmla="*/ 270939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625600">
                <a:moveTo>
                  <a:pt x="0" y="270939"/>
                </a:moveTo>
                <a:cubicBezTo>
                  <a:pt x="0" y="121304"/>
                  <a:pt x="121304" y="0"/>
                  <a:pt x="270939" y="0"/>
                </a:cubicBezTo>
                <a:lnTo>
                  <a:pt x="1557861" y="0"/>
                </a:lnTo>
                <a:cubicBezTo>
                  <a:pt x="1707496" y="0"/>
                  <a:pt x="1828800" y="121304"/>
                  <a:pt x="1828800" y="270939"/>
                </a:cubicBezTo>
                <a:lnTo>
                  <a:pt x="1828800" y="1354661"/>
                </a:lnTo>
                <a:cubicBezTo>
                  <a:pt x="1828800" y="1504296"/>
                  <a:pt x="1707496" y="1625600"/>
                  <a:pt x="1557861" y="1625600"/>
                </a:cubicBezTo>
                <a:lnTo>
                  <a:pt x="270939" y="1625600"/>
                </a:lnTo>
                <a:cubicBezTo>
                  <a:pt x="121304" y="1625600"/>
                  <a:pt x="0" y="1504296"/>
                  <a:pt x="0" y="1354661"/>
                </a:cubicBezTo>
                <a:lnTo>
                  <a:pt x="0" y="270939"/>
                </a:lnTo>
                <a:close/>
              </a:path>
            </a:pathLst>
          </a:custGeom>
          <a:ln/>
        </p:spPr>
        <p:style>
          <a:lnRef idx="1">
            <a:schemeClr val="accent2"/>
          </a:lnRef>
          <a:fillRef idx="2">
            <a:schemeClr val="accent2"/>
          </a:fillRef>
          <a:effectRef idx="1">
            <a:schemeClr val="accent2"/>
          </a:effectRef>
          <a:fontRef idx="minor">
            <a:schemeClr val="dk1"/>
          </a:fontRef>
        </p:style>
        <p:txBody>
          <a:bodyPr lIns="54000" rIns="54000"/>
          <a:lstStyle/>
          <a:p>
            <a:pPr algn="ctr" eaLnBrk="0" fontAlgn="auto" hangingPunct="0">
              <a:spcBef>
                <a:spcPts val="0"/>
              </a:spcBef>
              <a:spcAft>
                <a:spcPts val="0"/>
              </a:spcAft>
              <a:defRPr/>
            </a:pPr>
            <a:endParaRPr lang="it-IT" sz="1400" dirty="0">
              <a:solidFill>
                <a:schemeClr val="tx1"/>
              </a:solidFill>
              <a:ea typeface="ＭＳ Ｐゴシック" pitchFamily="34" charset="-128"/>
              <a:cs typeface="Calibri" pitchFamily="34" charset="0"/>
            </a:endParaRPr>
          </a:p>
          <a:p>
            <a:pPr algn="ctr" eaLnBrk="0" fontAlgn="auto" hangingPunct="0">
              <a:spcBef>
                <a:spcPts val="0"/>
              </a:spcBef>
              <a:spcAft>
                <a:spcPts val="0"/>
              </a:spcAft>
              <a:defRPr/>
            </a:pPr>
            <a:r>
              <a:rPr lang="it-IT" sz="1400" dirty="0">
                <a:solidFill>
                  <a:schemeClr val="tx1"/>
                </a:solidFill>
                <a:ea typeface="ＭＳ Ｐゴシック" pitchFamily="34" charset="-128"/>
                <a:cs typeface="Calibri" pitchFamily="34" charset="0"/>
              </a:rPr>
              <a:t>Necessità</a:t>
            </a:r>
            <a:r>
              <a:rPr lang="it-IT" sz="1400" dirty="0">
                <a:solidFill>
                  <a:schemeClr val="tx1"/>
                </a:solidFill>
                <a:ea typeface="ＭＳ Ｐゴシック" pitchFamily="34" charset="-128"/>
                <a:cs typeface="Calibri" pitchFamily="34" charset="0"/>
              </a:rPr>
              <a:t>: analizzare e costruire i bilanci secondo un’ottica di genere, per contribuire a realizzare concretamente la parità tra uomini e donne</a:t>
            </a:r>
          </a:p>
        </p:txBody>
      </p:sp>
      <p:pic>
        <p:nvPicPr>
          <p:cNvPr id="15365" name="Picture 5"/>
          <p:cNvPicPr>
            <a:picLocks noChangeAspect="1" noChangeArrowheads="1"/>
          </p:cNvPicPr>
          <p:nvPr/>
        </p:nvPicPr>
        <p:blipFill>
          <a:blip r:embed="rId2"/>
          <a:srcRect/>
          <a:stretch>
            <a:fillRect/>
          </a:stretch>
        </p:blipFill>
        <p:spPr bwMode="auto">
          <a:xfrm>
            <a:off x="7237413" y="5084763"/>
            <a:ext cx="1582737" cy="1584325"/>
          </a:xfrm>
          <a:prstGeom prst="rect">
            <a:avLst/>
          </a:prstGeom>
          <a:noFill/>
          <a:ln w="9525">
            <a:noFill/>
            <a:miter lim="800000"/>
            <a:headEnd/>
            <a:tailEnd/>
          </a:ln>
        </p:spPr>
      </p:pic>
      <p:sp>
        <p:nvSpPr>
          <p:cNvPr id="15366" name="Rectangle 2"/>
          <p:cNvSpPr>
            <a:spLocks noChangeArrowheads="1"/>
          </p:cNvSpPr>
          <p:nvPr/>
        </p:nvSpPr>
        <p:spPr bwMode="auto">
          <a:xfrm>
            <a:off x="900113" y="396875"/>
            <a:ext cx="8001000" cy="838200"/>
          </a:xfrm>
          <a:prstGeom prst="rect">
            <a:avLst/>
          </a:prstGeom>
          <a:noFill/>
          <a:ln w="9525">
            <a:noFill/>
            <a:miter lim="800000"/>
            <a:headEnd/>
            <a:tailEnd/>
          </a:ln>
        </p:spPr>
        <p:txBody>
          <a:bodyPr lIns="80280" tIns="39960" rIns="80280" bIns="39960"/>
          <a:lstStyle/>
          <a:p>
            <a:pPr defTabSz="449263" eaLnBrk="0" hangingPunct="0">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sz="2800" b="1">
                <a:solidFill>
                  <a:srgbClr val="B1291C"/>
                </a:solidFill>
                <a:latin typeface="Calibri" pitchFamily="34" charset="0"/>
              </a:rPr>
              <a:t>APPLICAZIONE DEL GENDER MAINSTREAMING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4"/>
          <p:cNvSpPr>
            <a:spLocks noChangeArrowheads="1"/>
          </p:cNvSpPr>
          <p:nvPr/>
        </p:nvSpPr>
        <p:spPr bwMode="auto">
          <a:xfrm>
            <a:off x="468313" y="1700213"/>
            <a:ext cx="8388350" cy="369887"/>
          </a:xfrm>
          <a:prstGeom prst="rect">
            <a:avLst/>
          </a:prstGeom>
          <a:noFill/>
          <a:ln w="9525">
            <a:noFill/>
            <a:miter lim="800000"/>
            <a:headEnd/>
            <a:tailEnd/>
          </a:ln>
        </p:spPr>
        <p:txBody>
          <a:bodyPr anchor="ctr">
            <a:spAutoFit/>
          </a:bodyPr>
          <a:lstStyle/>
          <a:p>
            <a:pPr defTabSz="449263" eaLnBrk="0" hangingPunct="0">
              <a:buClr>
                <a:srgbClr val="000000"/>
              </a:buClr>
              <a:buSzPct val="100000"/>
              <a:buFont typeface="Times New Roman" pitchFamily="18" charset="0"/>
              <a:buNone/>
              <a:tabLst>
                <a:tab pos="355600" algn="l"/>
              </a:tabLst>
            </a:pPr>
            <a:r>
              <a:rPr lang="it-IT">
                <a:ea typeface="SimSun" pitchFamily="2" charset="-122"/>
              </a:rPr>
              <a:t>Nella prassi si realizza sia in chiave preventiva che consuntiva</a:t>
            </a:r>
          </a:p>
        </p:txBody>
      </p:sp>
      <p:sp>
        <p:nvSpPr>
          <p:cNvPr id="4" name="AutoShape 2"/>
          <p:cNvSpPr>
            <a:spLocks noChangeArrowheads="1"/>
          </p:cNvSpPr>
          <p:nvPr/>
        </p:nvSpPr>
        <p:spPr bwMode="auto">
          <a:xfrm>
            <a:off x="2782888" y="2600325"/>
            <a:ext cx="6011862" cy="1549400"/>
          </a:xfrm>
          <a:prstGeom prst="roundRect">
            <a:avLst>
              <a:gd name="adj" fmla="val 16667"/>
            </a:avLst>
          </a:prstGeom>
          <a:solidFill>
            <a:srgbClr val="C00000">
              <a:alpha val="50000"/>
            </a:srgbClr>
          </a:solidFill>
          <a:extLst/>
        </p:spPr>
        <p:style>
          <a:lnRef idx="2">
            <a:schemeClr val="lt1">
              <a:hueOff val="0"/>
              <a:satOff val="0"/>
              <a:lumOff val="0"/>
              <a:alphaOff val="0"/>
            </a:schemeClr>
          </a:lnRef>
          <a:fillRef idx="1">
            <a:schemeClr val="accent2">
              <a:alpha val="90000"/>
              <a:hueOff val="0"/>
              <a:satOff val="0"/>
              <a:lumOff val="0"/>
              <a:alphaOff val="-40000"/>
            </a:schemeClr>
          </a:fillRef>
          <a:effectRef idx="0">
            <a:schemeClr val="accent2">
              <a:alpha val="90000"/>
              <a:hueOff val="0"/>
              <a:satOff val="0"/>
              <a:lumOff val="0"/>
              <a:alphaOff val="-40000"/>
            </a:schemeClr>
          </a:effectRef>
          <a:fontRef idx="minor">
            <a:schemeClr val="lt1"/>
          </a:fontRef>
        </p:style>
        <p:txBody>
          <a:bodyPr lIns="0" tIns="0" rIns="0" bIns="0"/>
          <a:lstStyle>
            <a:defPPr>
              <a:defRPr lang="en-GB"/>
            </a:defPPr>
            <a:lvl1pPr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1pPr>
            <a:lvl2pPr marL="742950" indent="-28575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2pPr>
            <a:lvl3pPr marL="11430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3pPr>
            <a:lvl4pPr marL="16002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4pPr>
            <a:lvl5pPr marL="20574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marL="628650" lvl="1" indent="-171450">
              <a:buFont typeface="Arial" charset="0"/>
              <a:buChar char="•"/>
              <a:defRPr/>
            </a:pPr>
            <a:r>
              <a:rPr lang="it-IT" sz="1400" dirty="0">
                <a:solidFill>
                  <a:srgbClr val="FFFFFF"/>
                </a:solidFill>
                <a:latin typeface="Arial" pitchFamily="34" charset="0"/>
                <a:cs typeface="Arial" pitchFamily="34" charset="0"/>
              </a:rPr>
              <a:t>Analisi del diverso impatto delle politiche sulle donne e sugli uomini</a:t>
            </a:r>
          </a:p>
          <a:p>
            <a:pPr marL="628650" lvl="1" indent="-171450">
              <a:buFont typeface="Arial" charset="0"/>
              <a:buChar char="•"/>
              <a:defRPr/>
            </a:pPr>
            <a:r>
              <a:rPr lang="it-IT" sz="1400" dirty="0">
                <a:solidFill>
                  <a:srgbClr val="FFFFFF"/>
                </a:solidFill>
                <a:latin typeface="Arial" pitchFamily="34" charset="0"/>
                <a:cs typeface="Arial" pitchFamily="34" charset="0"/>
              </a:rPr>
              <a:t>Introduzione della prospettiva di genere a tutti i livelli del processo di costruzione del bilancio</a:t>
            </a:r>
          </a:p>
          <a:p>
            <a:pPr marL="628650" lvl="1" indent="-171450">
              <a:buFont typeface="Arial" charset="0"/>
              <a:buChar char="•"/>
              <a:defRPr/>
            </a:pPr>
            <a:r>
              <a:rPr lang="it-IT" sz="1400" dirty="0">
                <a:solidFill>
                  <a:srgbClr val="FFFFFF"/>
                </a:solidFill>
                <a:latin typeface="Arial" pitchFamily="34" charset="0"/>
                <a:cs typeface="Arial" pitchFamily="34" charset="0"/>
              </a:rPr>
              <a:t>Ristrutturazione delle entrate e delle uscite al fine di promuovere l’uguaglianza tra i sessi</a:t>
            </a:r>
          </a:p>
        </p:txBody>
      </p:sp>
      <p:sp>
        <p:nvSpPr>
          <p:cNvPr id="5" name="Oval 3"/>
          <p:cNvSpPr>
            <a:spLocks noChangeArrowheads="1"/>
          </p:cNvSpPr>
          <p:nvPr/>
        </p:nvSpPr>
        <p:spPr bwMode="auto">
          <a:xfrm>
            <a:off x="250825" y="2852738"/>
            <a:ext cx="1773238" cy="1049337"/>
          </a:xfrm>
          <a:prstGeom prst="ellipse">
            <a:avLst/>
          </a:prstGeom>
          <a:solidFill>
            <a:srgbClr val="C00000">
              <a:alpha val="90000"/>
            </a:srgbClr>
          </a:solidFill>
          <a:extLst/>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txBody>
          <a:bodyPr lIns="0" tIns="0" rIns="0" bIns="0" spcCol="1270" anchor="ctr"/>
          <a:lstStyle>
            <a:defPPr>
              <a:defRPr lang="en-GB"/>
            </a:defPPr>
            <a:lvl1pPr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1pPr>
            <a:lvl2pPr marL="742950" indent="-28575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2pPr>
            <a:lvl3pPr marL="11430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3pPr>
            <a:lvl4pPr marL="16002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4pPr>
            <a:lvl5pPr marL="20574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defTabSz="533400">
              <a:lnSpc>
                <a:spcPct val="90000"/>
              </a:lnSpc>
              <a:spcAft>
                <a:spcPct val="35000"/>
              </a:spcAft>
              <a:defRPr/>
            </a:pPr>
            <a:r>
              <a:rPr lang="it-IT" sz="1600" dirty="0">
                <a:latin typeface="Arial" pitchFamily="34" charset="0"/>
                <a:cs typeface="Arial" pitchFamily="34" charset="0"/>
              </a:rPr>
              <a:t>GENDER BUDGETING</a:t>
            </a:r>
          </a:p>
        </p:txBody>
      </p:sp>
      <p:sp>
        <p:nvSpPr>
          <p:cNvPr id="6" name="AutoShape 8"/>
          <p:cNvSpPr>
            <a:spLocks noChangeArrowheads="1"/>
          </p:cNvSpPr>
          <p:nvPr/>
        </p:nvSpPr>
        <p:spPr bwMode="auto">
          <a:xfrm>
            <a:off x="2012950" y="3114675"/>
            <a:ext cx="771525" cy="563563"/>
          </a:xfrm>
          <a:prstGeom prst="rightArrow">
            <a:avLst>
              <a:gd name="adj1" fmla="val 50000"/>
              <a:gd name="adj2" fmla="val 45677"/>
            </a:avLst>
          </a:prstGeom>
          <a:solidFill>
            <a:srgbClr val="C00000">
              <a:alpha val="25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wrap="none" lIns="0" tIns="0" rIns="0" bIns="0" anchor="ctr"/>
          <a:lstStyle>
            <a:defPPr>
              <a:defRPr lang="en-GB"/>
            </a:defPPr>
            <a:lvl1pPr algn="l" defTabSz="449263" rtl="0" eaLnBrk="0" fontAlgn="base" hangingPunct="0">
              <a:spcBef>
                <a:spcPct val="0"/>
              </a:spcBef>
              <a:spcAft>
                <a:spcPct val="0"/>
              </a:spcAft>
              <a:buClr>
                <a:srgbClr val="000000"/>
              </a:buClr>
              <a:buSzPct val="100000"/>
              <a:buFont typeface="Times New Roman" pitchFamily="18" charset="0"/>
              <a:defRPr sz="2400" kern="1200">
                <a:solidFill>
                  <a:schemeClr val="dk1">
                    <a:hueOff val="0"/>
                    <a:satOff val="0"/>
                    <a:lumOff val="0"/>
                    <a:alphaOff val="0"/>
                  </a:schemeClr>
                </a:solidFill>
                <a:latin typeface="+mn-lt"/>
                <a:ea typeface="+mn-ea"/>
                <a:cs typeface="+mn-cs"/>
              </a:defRPr>
            </a:lvl1pPr>
            <a:lvl2pPr marL="742950" indent="-285750" algn="l" defTabSz="449263" rtl="0" eaLnBrk="0" fontAlgn="base" hangingPunct="0">
              <a:spcBef>
                <a:spcPct val="0"/>
              </a:spcBef>
              <a:spcAft>
                <a:spcPct val="0"/>
              </a:spcAft>
              <a:buClr>
                <a:srgbClr val="000000"/>
              </a:buClr>
              <a:buSzPct val="100000"/>
              <a:buFont typeface="Times New Roman" pitchFamily="18" charset="0"/>
              <a:defRPr sz="2400" kern="1200">
                <a:solidFill>
                  <a:schemeClr val="dk1">
                    <a:hueOff val="0"/>
                    <a:satOff val="0"/>
                    <a:lumOff val="0"/>
                    <a:alphaOff val="0"/>
                  </a:schemeClr>
                </a:solidFill>
                <a:latin typeface="+mn-lt"/>
                <a:ea typeface="+mn-ea"/>
                <a:cs typeface="+mn-cs"/>
              </a:defRPr>
            </a:lvl2pPr>
            <a:lvl3pPr marL="11430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dk1">
                    <a:hueOff val="0"/>
                    <a:satOff val="0"/>
                    <a:lumOff val="0"/>
                    <a:alphaOff val="0"/>
                  </a:schemeClr>
                </a:solidFill>
                <a:latin typeface="+mn-lt"/>
                <a:ea typeface="+mn-ea"/>
                <a:cs typeface="+mn-cs"/>
              </a:defRPr>
            </a:lvl3pPr>
            <a:lvl4pPr marL="16002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dk1">
                    <a:hueOff val="0"/>
                    <a:satOff val="0"/>
                    <a:lumOff val="0"/>
                    <a:alphaOff val="0"/>
                  </a:schemeClr>
                </a:solidFill>
                <a:latin typeface="+mn-lt"/>
                <a:ea typeface="+mn-ea"/>
                <a:cs typeface="+mn-cs"/>
              </a:defRPr>
            </a:lvl4pPr>
            <a:lvl5pPr marL="20574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dk1">
                    <a:hueOff val="0"/>
                    <a:satOff val="0"/>
                    <a:lumOff val="0"/>
                    <a:alphaOff val="0"/>
                  </a:schemeClr>
                </a:solidFill>
                <a:latin typeface="+mn-lt"/>
                <a:ea typeface="+mn-ea"/>
                <a:cs typeface="+mn-cs"/>
              </a:defRPr>
            </a:lvl5pPr>
            <a:lvl6pPr marL="2286000" algn="l" defTabSz="914400" rtl="0" eaLnBrk="1" latinLnBrk="0" hangingPunct="1">
              <a:defRPr sz="2400" kern="1200">
                <a:solidFill>
                  <a:schemeClr val="dk1">
                    <a:hueOff val="0"/>
                    <a:satOff val="0"/>
                    <a:lumOff val="0"/>
                    <a:alphaOff val="0"/>
                  </a:schemeClr>
                </a:solidFill>
                <a:latin typeface="+mn-lt"/>
                <a:ea typeface="+mn-ea"/>
                <a:cs typeface="+mn-cs"/>
              </a:defRPr>
            </a:lvl6pPr>
            <a:lvl7pPr marL="2743200" algn="l" defTabSz="914400" rtl="0" eaLnBrk="1" latinLnBrk="0" hangingPunct="1">
              <a:defRPr sz="2400" kern="1200">
                <a:solidFill>
                  <a:schemeClr val="dk1">
                    <a:hueOff val="0"/>
                    <a:satOff val="0"/>
                    <a:lumOff val="0"/>
                    <a:alphaOff val="0"/>
                  </a:schemeClr>
                </a:solidFill>
                <a:latin typeface="+mn-lt"/>
                <a:ea typeface="+mn-ea"/>
                <a:cs typeface="+mn-cs"/>
              </a:defRPr>
            </a:lvl7pPr>
            <a:lvl8pPr marL="3200400" algn="l" defTabSz="914400" rtl="0" eaLnBrk="1" latinLnBrk="0" hangingPunct="1">
              <a:defRPr sz="2400" kern="1200">
                <a:solidFill>
                  <a:schemeClr val="dk1">
                    <a:hueOff val="0"/>
                    <a:satOff val="0"/>
                    <a:lumOff val="0"/>
                    <a:alphaOff val="0"/>
                  </a:schemeClr>
                </a:solidFill>
                <a:latin typeface="+mn-lt"/>
                <a:ea typeface="+mn-ea"/>
                <a:cs typeface="+mn-cs"/>
              </a:defRPr>
            </a:lvl8pPr>
            <a:lvl9pPr marL="3657600" algn="l" defTabSz="914400" rtl="0" eaLnBrk="1" latinLnBrk="0" hangingPunct="1">
              <a:defRPr sz="2400" kern="1200">
                <a:solidFill>
                  <a:schemeClr val="dk1">
                    <a:hueOff val="0"/>
                    <a:satOff val="0"/>
                    <a:lumOff val="0"/>
                    <a:alphaOff val="0"/>
                  </a:schemeClr>
                </a:solidFill>
                <a:latin typeface="+mn-lt"/>
                <a:ea typeface="+mn-ea"/>
                <a:cs typeface="+mn-cs"/>
              </a:defRPr>
            </a:lvl9pPr>
          </a:lstStyle>
          <a:p>
            <a:pPr>
              <a:defRPr/>
            </a:pPr>
            <a:endParaRPr lang="it-IT" sz="3200">
              <a:latin typeface="Arial" pitchFamily="34" charset="0"/>
              <a:cs typeface="Arial" pitchFamily="34" charset="0"/>
            </a:endParaRPr>
          </a:p>
        </p:txBody>
      </p:sp>
      <p:sp>
        <p:nvSpPr>
          <p:cNvPr id="7" name="AutoShape 5"/>
          <p:cNvSpPr>
            <a:spLocks noChangeArrowheads="1"/>
          </p:cNvSpPr>
          <p:nvPr/>
        </p:nvSpPr>
        <p:spPr bwMode="auto">
          <a:xfrm>
            <a:off x="2782888" y="4183063"/>
            <a:ext cx="6011862" cy="1046162"/>
          </a:xfrm>
          <a:prstGeom prst="roundRect">
            <a:avLst>
              <a:gd name="adj" fmla="val 16667"/>
            </a:avLst>
          </a:prstGeom>
          <a:solidFill>
            <a:srgbClr val="C00000">
              <a:alpha val="50000"/>
            </a:srgbClr>
          </a:solidFill>
          <a:extLst/>
        </p:spPr>
        <p:style>
          <a:lnRef idx="2">
            <a:schemeClr val="lt1">
              <a:hueOff val="0"/>
              <a:satOff val="0"/>
              <a:lumOff val="0"/>
              <a:alphaOff val="0"/>
            </a:schemeClr>
          </a:lnRef>
          <a:fillRef idx="1">
            <a:schemeClr val="accent2">
              <a:alpha val="90000"/>
              <a:hueOff val="0"/>
              <a:satOff val="0"/>
              <a:lumOff val="0"/>
              <a:alphaOff val="-40000"/>
            </a:schemeClr>
          </a:fillRef>
          <a:effectRef idx="0">
            <a:schemeClr val="accent2">
              <a:alpha val="90000"/>
              <a:hueOff val="0"/>
              <a:satOff val="0"/>
              <a:lumOff val="0"/>
              <a:alphaOff val="-40000"/>
            </a:schemeClr>
          </a:effectRef>
          <a:fontRef idx="minor">
            <a:schemeClr val="lt1"/>
          </a:fontRef>
        </p:style>
        <p:txBody>
          <a:bodyPr lIns="0" tIns="0" rIns="0" bIns="0"/>
          <a:lstStyle>
            <a:defPPr>
              <a:defRPr lang="en-GB"/>
            </a:defPPr>
            <a:lvl1pPr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1pPr>
            <a:lvl2pPr marL="742950" indent="-28575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2pPr>
            <a:lvl3pPr marL="11430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3pPr>
            <a:lvl4pPr marL="16002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4pPr>
            <a:lvl5pPr marL="20574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marL="628650" lvl="1" indent="-171450">
              <a:buFont typeface="Arial" charset="0"/>
              <a:buChar char="•"/>
              <a:defRPr/>
            </a:pPr>
            <a:r>
              <a:rPr lang="it-IT" sz="1400" dirty="0">
                <a:solidFill>
                  <a:srgbClr val="FFFFFF"/>
                </a:solidFill>
                <a:latin typeface="Arial" pitchFamily="34" charset="0"/>
                <a:cs typeface="Arial" pitchFamily="34" charset="0"/>
              </a:rPr>
              <a:t>Strumento di rilettura dell’operato di un ente che mette in evidenza le politiche e la spesa nei confronti delle donne e degli uomini</a:t>
            </a:r>
          </a:p>
          <a:p>
            <a:pPr marL="628650" lvl="1" indent="-171450">
              <a:buFont typeface="Arial" charset="0"/>
              <a:buChar char="•"/>
              <a:defRPr/>
            </a:pPr>
            <a:r>
              <a:rPr lang="it-IT" sz="1400" dirty="0">
                <a:solidFill>
                  <a:srgbClr val="FFFFFF"/>
                </a:solidFill>
                <a:latin typeface="Arial" pitchFamily="34" charset="0"/>
                <a:cs typeface="Arial" pitchFamily="34" charset="0"/>
              </a:rPr>
              <a:t>Documento di lettura delle scelte gender sensitive di una pubblica amministrazione</a:t>
            </a:r>
          </a:p>
        </p:txBody>
      </p:sp>
      <p:sp>
        <p:nvSpPr>
          <p:cNvPr id="8" name="Oval 6"/>
          <p:cNvSpPr>
            <a:spLocks noChangeArrowheads="1"/>
          </p:cNvSpPr>
          <p:nvPr/>
        </p:nvSpPr>
        <p:spPr bwMode="auto">
          <a:xfrm>
            <a:off x="250825" y="4179888"/>
            <a:ext cx="1773238" cy="1049337"/>
          </a:xfrm>
          <a:prstGeom prst="ellipse">
            <a:avLst/>
          </a:prstGeom>
          <a:solidFill>
            <a:srgbClr val="C00000">
              <a:alpha val="90000"/>
            </a:srgbClr>
          </a:solidFill>
          <a:extLst/>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txBody>
          <a:bodyPr lIns="0" tIns="0" rIns="0" bIns="0" spcCol="1270" anchor="ctr"/>
          <a:lstStyle>
            <a:defPPr>
              <a:defRPr lang="en-GB"/>
            </a:defPPr>
            <a:lvl1pPr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1pPr>
            <a:lvl2pPr marL="742950" indent="-28575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2pPr>
            <a:lvl3pPr marL="11430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3pPr>
            <a:lvl4pPr marL="16002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4pPr>
            <a:lvl5pPr marL="20574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defTabSz="533400">
              <a:lnSpc>
                <a:spcPct val="90000"/>
              </a:lnSpc>
              <a:spcAft>
                <a:spcPct val="35000"/>
              </a:spcAft>
              <a:defRPr/>
            </a:pPr>
            <a:r>
              <a:rPr lang="it-IT" sz="1600" dirty="0">
                <a:latin typeface="Arial" pitchFamily="34" charset="0"/>
                <a:cs typeface="Arial" pitchFamily="34" charset="0"/>
              </a:rPr>
              <a:t>GENDER AUDITING</a:t>
            </a:r>
          </a:p>
        </p:txBody>
      </p:sp>
      <p:sp>
        <p:nvSpPr>
          <p:cNvPr id="9" name="AutoShape 9"/>
          <p:cNvSpPr>
            <a:spLocks noChangeArrowheads="1"/>
          </p:cNvSpPr>
          <p:nvPr/>
        </p:nvSpPr>
        <p:spPr bwMode="auto">
          <a:xfrm>
            <a:off x="2012950" y="4421188"/>
            <a:ext cx="771525" cy="561975"/>
          </a:xfrm>
          <a:prstGeom prst="rightArrow">
            <a:avLst>
              <a:gd name="adj1" fmla="val 50000"/>
              <a:gd name="adj2" fmla="val 45677"/>
            </a:avLst>
          </a:prstGeom>
          <a:solidFill>
            <a:srgbClr val="C00000">
              <a:alpha val="25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wrap="none" lIns="0" tIns="0" rIns="0" bIns="0" anchor="ctr"/>
          <a:lstStyle>
            <a:defPPr>
              <a:defRPr lang="en-GB"/>
            </a:defPPr>
            <a:lvl1pPr algn="l" defTabSz="449263" rtl="0" eaLnBrk="0" fontAlgn="base" hangingPunct="0">
              <a:spcBef>
                <a:spcPct val="0"/>
              </a:spcBef>
              <a:spcAft>
                <a:spcPct val="0"/>
              </a:spcAft>
              <a:buClr>
                <a:srgbClr val="000000"/>
              </a:buClr>
              <a:buSzPct val="100000"/>
              <a:buFont typeface="Times New Roman" pitchFamily="18" charset="0"/>
              <a:defRPr sz="2400" kern="1200">
                <a:solidFill>
                  <a:schemeClr val="dk1">
                    <a:hueOff val="0"/>
                    <a:satOff val="0"/>
                    <a:lumOff val="0"/>
                    <a:alphaOff val="0"/>
                  </a:schemeClr>
                </a:solidFill>
                <a:latin typeface="+mn-lt"/>
                <a:ea typeface="+mn-ea"/>
                <a:cs typeface="+mn-cs"/>
              </a:defRPr>
            </a:lvl1pPr>
            <a:lvl2pPr marL="742950" indent="-285750" algn="l" defTabSz="449263" rtl="0" eaLnBrk="0" fontAlgn="base" hangingPunct="0">
              <a:spcBef>
                <a:spcPct val="0"/>
              </a:spcBef>
              <a:spcAft>
                <a:spcPct val="0"/>
              </a:spcAft>
              <a:buClr>
                <a:srgbClr val="000000"/>
              </a:buClr>
              <a:buSzPct val="100000"/>
              <a:buFont typeface="Times New Roman" pitchFamily="18" charset="0"/>
              <a:defRPr sz="2400" kern="1200">
                <a:solidFill>
                  <a:schemeClr val="dk1">
                    <a:hueOff val="0"/>
                    <a:satOff val="0"/>
                    <a:lumOff val="0"/>
                    <a:alphaOff val="0"/>
                  </a:schemeClr>
                </a:solidFill>
                <a:latin typeface="+mn-lt"/>
                <a:ea typeface="+mn-ea"/>
                <a:cs typeface="+mn-cs"/>
              </a:defRPr>
            </a:lvl2pPr>
            <a:lvl3pPr marL="11430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dk1">
                    <a:hueOff val="0"/>
                    <a:satOff val="0"/>
                    <a:lumOff val="0"/>
                    <a:alphaOff val="0"/>
                  </a:schemeClr>
                </a:solidFill>
                <a:latin typeface="+mn-lt"/>
                <a:ea typeface="+mn-ea"/>
                <a:cs typeface="+mn-cs"/>
              </a:defRPr>
            </a:lvl3pPr>
            <a:lvl4pPr marL="16002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dk1">
                    <a:hueOff val="0"/>
                    <a:satOff val="0"/>
                    <a:lumOff val="0"/>
                    <a:alphaOff val="0"/>
                  </a:schemeClr>
                </a:solidFill>
                <a:latin typeface="+mn-lt"/>
                <a:ea typeface="+mn-ea"/>
                <a:cs typeface="+mn-cs"/>
              </a:defRPr>
            </a:lvl4pPr>
            <a:lvl5pPr marL="2057400" indent="-228600" algn="l" defTabSz="449263" rtl="0" eaLnBrk="0" fontAlgn="base" hangingPunct="0">
              <a:spcBef>
                <a:spcPct val="0"/>
              </a:spcBef>
              <a:spcAft>
                <a:spcPct val="0"/>
              </a:spcAft>
              <a:buClr>
                <a:srgbClr val="000000"/>
              </a:buClr>
              <a:buSzPct val="100000"/>
              <a:buFont typeface="Times New Roman" pitchFamily="18" charset="0"/>
              <a:defRPr sz="2400" kern="1200">
                <a:solidFill>
                  <a:schemeClr val="dk1">
                    <a:hueOff val="0"/>
                    <a:satOff val="0"/>
                    <a:lumOff val="0"/>
                    <a:alphaOff val="0"/>
                  </a:schemeClr>
                </a:solidFill>
                <a:latin typeface="+mn-lt"/>
                <a:ea typeface="+mn-ea"/>
                <a:cs typeface="+mn-cs"/>
              </a:defRPr>
            </a:lvl5pPr>
            <a:lvl6pPr marL="2286000" algn="l" defTabSz="914400" rtl="0" eaLnBrk="1" latinLnBrk="0" hangingPunct="1">
              <a:defRPr sz="2400" kern="1200">
                <a:solidFill>
                  <a:schemeClr val="dk1">
                    <a:hueOff val="0"/>
                    <a:satOff val="0"/>
                    <a:lumOff val="0"/>
                    <a:alphaOff val="0"/>
                  </a:schemeClr>
                </a:solidFill>
                <a:latin typeface="+mn-lt"/>
                <a:ea typeface="+mn-ea"/>
                <a:cs typeface="+mn-cs"/>
              </a:defRPr>
            </a:lvl6pPr>
            <a:lvl7pPr marL="2743200" algn="l" defTabSz="914400" rtl="0" eaLnBrk="1" latinLnBrk="0" hangingPunct="1">
              <a:defRPr sz="2400" kern="1200">
                <a:solidFill>
                  <a:schemeClr val="dk1">
                    <a:hueOff val="0"/>
                    <a:satOff val="0"/>
                    <a:lumOff val="0"/>
                    <a:alphaOff val="0"/>
                  </a:schemeClr>
                </a:solidFill>
                <a:latin typeface="+mn-lt"/>
                <a:ea typeface="+mn-ea"/>
                <a:cs typeface="+mn-cs"/>
              </a:defRPr>
            </a:lvl7pPr>
            <a:lvl8pPr marL="3200400" algn="l" defTabSz="914400" rtl="0" eaLnBrk="1" latinLnBrk="0" hangingPunct="1">
              <a:defRPr sz="2400" kern="1200">
                <a:solidFill>
                  <a:schemeClr val="dk1">
                    <a:hueOff val="0"/>
                    <a:satOff val="0"/>
                    <a:lumOff val="0"/>
                    <a:alphaOff val="0"/>
                  </a:schemeClr>
                </a:solidFill>
                <a:latin typeface="+mn-lt"/>
                <a:ea typeface="+mn-ea"/>
                <a:cs typeface="+mn-cs"/>
              </a:defRPr>
            </a:lvl8pPr>
            <a:lvl9pPr marL="3657600" algn="l" defTabSz="914400" rtl="0" eaLnBrk="1" latinLnBrk="0" hangingPunct="1">
              <a:defRPr sz="2400" kern="1200">
                <a:solidFill>
                  <a:schemeClr val="dk1">
                    <a:hueOff val="0"/>
                    <a:satOff val="0"/>
                    <a:lumOff val="0"/>
                    <a:alphaOff val="0"/>
                  </a:schemeClr>
                </a:solidFill>
                <a:latin typeface="+mn-lt"/>
                <a:ea typeface="+mn-ea"/>
                <a:cs typeface="+mn-cs"/>
              </a:defRPr>
            </a:lvl9pPr>
          </a:lstStyle>
          <a:p>
            <a:pPr>
              <a:defRPr/>
            </a:pPr>
            <a:endParaRPr lang="it-IT" sz="3200">
              <a:latin typeface="Arial" pitchFamily="34" charset="0"/>
              <a:cs typeface="Arial" pitchFamily="34" charset="0"/>
            </a:endParaRPr>
          </a:p>
        </p:txBody>
      </p:sp>
      <p:sp>
        <p:nvSpPr>
          <p:cNvPr id="16392" name="Rectangle 2"/>
          <p:cNvSpPr>
            <a:spLocks noChangeArrowheads="1"/>
          </p:cNvSpPr>
          <p:nvPr/>
        </p:nvSpPr>
        <p:spPr bwMode="auto">
          <a:xfrm>
            <a:off x="900113" y="396875"/>
            <a:ext cx="8001000" cy="838200"/>
          </a:xfrm>
          <a:prstGeom prst="rect">
            <a:avLst/>
          </a:prstGeom>
          <a:noFill/>
          <a:ln w="9525">
            <a:noFill/>
            <a:miter lim="800000"/>
            <a:headEnd/>
            <a:tailEnd/>
          </a:ln>
        </p:spPr>
        <p:txBody>
          <a:bodyPr lIns="80280" tIns="39960" rIns="80280" bIns="39960"/>
          <a:lstStyle/>
          <a:p>
            <a:pPr algn="ctr" defTabSz="449263" eaLnBrk="0" hangingPunct="0">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sz="2800" b="1">
                <a:solidFill>
                  <a:srgbClr val="B1291C"/>
                </a:solidFill>
                <a:latin typeface="Calibri" pitchFamily="34" charset="0"/>
              </a:rPr>
              <a:t>STRUMENTO DI PROGRAMMAZIONE E RENDICONTAZIONE</a:t>
            </a:r>
          </a:p>
        </p:txBody>
      </p:sp>
      <p:pic>
        <p:nvPicPr>
          <p:cNvPr id="16393" name="Picture 2" descr="affari,andare diritti alla meta,comandare,condurre,donne,donne d'affari,futuro,guardare avanti,indicare,metafore,metafore aziendali,persone,sentieri,strada per il futuro,strade,uomini,uomini d'affari,via per il futuro"/>
          <p:cNvPicPr>
            <a:picLocks noChangeAspect="1" noChangeArrowheads="1"/>
          </p:cNvPicPr>
          <p:nvPr/>
        </p:nvPicPr>
        <p:blipFill>
          <a:blip r:embed="rId2"/>
          <a:srcRect b="10336"/>
          <a:stretch>
            <a:fillRect/>
          </a:stretch>
        </p:blipFill>
        <p:spPr bwMode="auto">
          <a:xfrm>
            <a:off x="7327900" y="5254625"/>
            <a:ext cx="1781175" cy="1595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7"/>
          <p:cNvSpPr txBox="1">
            <a:spLocks noChangeArrowheads="1"/>
          </p:cNvSpPr>
          <p:nvPr/>
        </p:nvSpPr>
        <p:spPr bwMode="auto">
          <a:xfrm>
            <a:off x="8686800" y="6097588"/>
            <a:ext cx="228600" cy="457200"/>
          </a:xfrm>
          <a:prstGeom prst="rect">
            <a:avLst/>
          </a:prstGeom>
          <a:noFill/>
          <a:ln w="9525">
            <a:noFill/>
            <a:miter lim="800000"/>
            <a:headEnd/>
            <a:tailEnd/>
          </a:ln>
        </p:spPr>
        <p:txBody>
          <a:bodyPr wrap="none" anchor="ctr"/>
          <a:lstStyle/>
          <a:p>
            <a:pPr defTabSz="449263" eaLnBrk="0" hangingPunct="0">
              <a:buClr>
                <a:srgbClr val="000000"/>
              </a:buClr>
              <a:buSzPct val="100000"/>
              <a:buFont typeface="Times New Roman" pitchFamily="18" charset="0"/>
              <a:buNone/>
            </a:pPr>
            <a:endParaRPr lang="it-IT" sz="2400">
              <a:solidFill>
                <a:schemeClr val="bg1"/>
              </a:solidFill>
              <a:latin typeface="Times New Roman" pitchFamily="18" charset="0"/>
              <a:ea typeface="SimSun" pitchFamily="2" charset="-122"/>
            </a:endParaRPr>
          </a:p>
        </p:txBody>
      </p:sp>
      <p:grpSp>
        <p:nvGrpSpPr>
          <p:cNvPr id="17410" name="Group 3"/>
          <p:cNvGrpSpPr>
            <a:grpSpLocks/>
          </p:cNvGrpSpPr>
          <p:nvPr/>
        </p:nvGrpSpPr>
        <p:grpSpPr bwMode="auto">
          <a:xfrm>
            <a:off x="496888" y="3171825"/>
            <a:ext cx="8304212" cy="517525"/>
            <a:chOff x="271" y="2251"/>
            <a:chExt cx="5013" cy="326"/>
          </a:xfrm>
        </p:grpSpPr>
        <p:sp>
          <p:nvSpPr>
            <p:cNvPr id="17435" name="Text Box 4"/>
            <p:cNvSpPr txBox="1">
              <a:spLocks noChangeArrowheads="1"/>
            </p:cNvSpPr>
            <p:nvPr/>
          </p:nvSpPr>
          <p:spPr bwMode="auto">
            <a:xfrm>
              <a:off x="897" y="2255"/>
              <a:ext cx="4387" cy="322"/>
            </a:xfrm>
            <a:prstGeom prst="rect">
              <a:avLst/>
            </a:prstGeom>
            <a:noFill/>
            <a:ln w="9525">
              <a:noFill/>
              <a:miter lim="800000"/>
              <a:headEnd/>
              <a:tailEnd/>
            </a:ln>
          </p:spPr>
          <p:txBody>
            <a:bodyPr lIns="80165" tIns="40083" rIns="80165" bIns="40083">
              <a:spAutoFit/>
            </a:bodyPr>
            <a:lstStyle/>
            <a:p>
              <a:pPr algn="just" defTabSz="449263">
                <a:spcAft>
                  <a:spcPct val="30000"/>
                </a:spcAft>
                <a:buClr>
                  <a:srgbClr val="000000"/>
                </a:buClr>
                <a:buSzPct val="100000"/>
                <a:buFont typeface="Times New Roman" pitchFamily="18" charset="0"/>
                <a:buNone/>
              </a:pPr>
              <a:r>
                <a:rPr lang="it-IT" sz="1400">
                  <a:ea typeface="SimSun" pitchFamily="2" charset="-122"/>
                </a:rPr>
                <a:t>Risoluzioni del Parlamento Europeo sul Gender Budgeting (2002/2198(INI)) – P5_TA(2003)0323)</a:t>
              </a:r>
            </a:p>
          </p:txBody>
        </p:sp>
        <p:sp>
          <p:nvSpPr>
            <p:cNvPr id="17436" name="Text Box 5"/>
            <p:cNvSpPr txBox="1">
              <a:spLocks noChangeArrowheads="1"/>
            </p:cNvSpPr>
            <p:nvPr/>
          </p:nvSpPr>
          <p:spPr bwMode="auto">
            <a:xfrm>
              <a:off x="271" y="2251"/>
              <a:ext cx="545" cy="210"/>
            </a:xfrm>
            <a:prstGeom prst="rect">
              <a:avLst/>
            </a:prstGeom>
            <a:noFill/>
            <a:ln w="9525">
              <a:noFill/>
              <a:miter lim="800000"/>
              <a:headEnd/>
              <a:tailEnd/>
            </a:ln>
          </p:spPr>
          <p:txBody>
            <a:bodyPr lIns="0" rIns="0"/>
            <a:lstStyle/>
            <a:p>
              <a:pPr algn="ctr" defTabSz="449263">
                <a:spcBef>
                  <a:spcPct val="50000"/>
                </a:spcBef>
                <a:buClr>
                  <a:srgbClr val="000000"/>
                </a:buClr>
                <a:buSzPct val="100000"/>
                <a:buFont typeface="Times New Roman" pitchFamily="18" charset="0"/>
                <a:buNone/>
              </a:pPr>
              <a:r>
                <a:rPr lang="it-IT" sz="1400" b="1">
                  <a:ea typeface="SimSun" pitchFamily="2" charset="-122"/>
                </a:rPr>
                <a:t>2002/2003</a:t>
              </a:r>
            </a:p>
            <a:p>
              <a:pPr algn="ctr" defTabSz="449263">
                <a:spcBef>
                  <a:spcPct val="50000"/>
                </a:spcBef>
                <a:buClr>
                  <a:srgbClr val="000000"/>
                </a:buClr>
                <a:buSzPct val="100000"/>
                <a:buFont typeface="Times New Roman" pitchFamily="18" charset="0"/>
                <a:buNone/>
              </a:pPr>
              <a:endParaRPr lang="it-IT" sz="1400" b="1">
                <a:ea typeface="SimSun" pitchFamily="2" charset="-122"/>
              </a:endParaRPr>
            </a:p>
          </p:txBody>
        </p:sp>
      </p:grpSp>
      <p:sp>
        <p:nvSpPr>
          <p:cNvPr id="17411" name="Line 6"/>
          <p:cNvSpPr>
            <a:spLocks noChangeShapeType="1"/>
          </p:cNvSpPr>
          <p:nvPr/>
        </p:nvSpPr>
        <p:spPr bwMode="auto">
          <a:xfrm flipH="1">
            <a:off x="1474788" y="1241425"/>
            <a:ext cx="0" cy="5040313"/>
          </a:xfrm>
          <a:prstGeom prst="line">
            <a:avLst/>
          </a:prstGeom>
          <a:noFill/>
          <a:ln w="9525">
            <a:solidFill>
              <a:srgbClr val="5F5F5F"/>
            </a:solidFill>
            <a:round/>
            <a:headEnd/>
            <a:tailEnd/>
          </a:ln>
        </p:spPr>
        <p:txBody>
          <a:bodyPr/>
          <a:lstStyle/>
          <a:p>
            <a:endParaRPr lang="it-IT"/>
          </a:p>
        </p:txBody>
      </p:sp>
      <p:grpSp>
        <p:nvGrpSpPr>
          <p:cNvPr id="17412" name="Group 7"/>
          <p:cNvGrpSpPr>
            <a:grpSpLocks/>
          </p:cNvGrpSpPr>
          <p:nvPr/>
        </p:nvGrpSpPr>
        <p:grpSpPr bwMode="auto">
          <a:xfrm>
            <a:off x="900113" y="3833813"/>
            <a:ext cx="7854950" cy="296862"/>
            <a:chOff x="840" y="1389"/>
            <a:chExt cx="4742" cy="187"/>
          </a:xfrm>
        </p:grpSpPr>
        <p:sp>
          <p:nvSpPr>
            <p:cNvPr id="17433" name="Text Box 8"/>
            <p:cNvSpPr txBox="1">
              <a:spLocks noChangeArrowheads="1"/>
            </p:cNvSpPr>
            <p:nvPr/>
          </p:nvSpPr>
          <p:spPr bwMode="auto">
            <a:xfrm>
              <a:off x="840" y="1389"/>
              <a:ext cx="363" cy="181"/>
            </a:xfrm>
            <a:prstGeom prst="rect">
              <a:avLst/>
            </a:prstGeom>
            <a:noFill/>
            <a:ln w="9525">
              <a:noFill/>
              <a:miter lim="800000"/>
              <a:headEnd/>
              <a:tailEnd/>
            </a:ln>
          </p:spPr>
          <p:txBody>
            <a:bodyPr lIns="0" rIns="0"/>
            <a:lstStyle/>
            <a:p>
              <a:pPr algn="ctr" defTabSz="449263">
                <a:spcBef>
                  <a:spcPct val="50000"/>
                </a:spcBef>
                <a:buClr>
                  <a:srgbClr val="000000"/>
                </a:buClr>
                <a:buSzPct val="100000"/>
                <a:buFont typeface="Times New Roman" pitchFamily="18" charset="0"/>
                <a:buNone/>
              </a:pPr>
              <a:r>
                <a:rPr lang="it-IT" sz="1400" b="1">
                  <a:ea typeface="SimSun" pitchFamily="2" charset="-122"/>
                </a:rPr>
                <a:t>2006</a:t>
              </a:r>
            </a:p>
          </p:txBody>
        </p:sp>
        <p:sp>
          <p:nvSpPr>
            <p:cNvPr id="17434" name="Text Box 9"/>
            <p:cNvSpPr txBox="1">
              <a:spLocks noChangeArrowheads="1"/>
            </p:cNvSpPr>
            <p:nvPr/>
          </p:nvSpPr>
          <p:spPr bwMode="auto">
            <a:xfrm>
              <a:off x="1202" y="1389"/>
              <a:ext cx="4380" cy="187"/>
            </a:xfrm>
            <a:prstGeom prst="rect">
              <a:avLst/>
            </a:prstGeom>
            <a:noFill/>
            <a:ln w="9525">
              <a:noFill/>
              <a:miter lim="800000"/>
              <a:headEnd/>
              <a:tailEnd/>
            </a:ln>
          </p:spPr>
          <p:txBody>
            <a:bodyPr lIns="80165" tIns="40083" rIns="80165" bIns="40083">
              <a:spAutoFit/>
            </a:bodyPr>
            <a:lstStyle/>
            <a:p>
              <a:pPr algn="just" defTabSz="449263">
                <a:spcAft>
                  <a:spcPct val="30000"/>
                </a:spcAft>
                <a:buClr>
                  <a:srgbClr val="000000"/>
                </a:buClr>
                <a:buSzPct val="100000"/>
                <a:buFont typeface="Times New Roman" pitchFamily="18" charset="0"/>
                <a:buNone/>
              </a:pPr>
              <a:r>
                <a:rPr lang="it-IT" sz="1400">
                  <a:ea typeface="SimSun" pitchFamily="2" charset="-122"/>
                </a:rPr>
                <a:t>Road Map per le pari opportunità 2007-2013 COM (2006) 92 dell’Unione Europea </a:t>
              </a:r>
            </a:p>
          </p:txBody>
        </p:sp>
      </p:grpSp>
      <p:grpSp>
        <p:nvGrpSpPr>
          <p:cNvPr id="17413" name="Group 10"/>
          <p:cNvGrpSpPr>
            <a:grpSpLocks/>
          </p:cNvGrpSpPr>
          <p:nvPr/>
        </p:nvGrpSpPr>
        <p:grpSpPr bwMode="auto">
          <a:xfrm>
            <a:off x="898525" y="5851525"/>
            <a:ext cx="7854950" cy="301625"/>
            <a:chOff x="840" y="3430"/>
            <a:chExt cx="4742" cy="190"/>
          </a:xfrm>
        </p:grpSpPr>
        <p:sp>
          <p:nvSpPr>
            <p:cNvPr id="17431" name="Text Box 11"/>
            <p:cNvSpPr txBox="1">
              <a:spLocks noChangeArrowheads="1"/>
            </p:cNvSpPr>
            <p:nvPr/>
          </p:nvSpPr>
          <p:spPr bwMode="auto">
            <a:xfrm>
              <a:off x="840" y="3430"/>
              <a:ext cx="363" cy="181"/>
            </a:xfrm>
            <a:prstGeom prst="rect">
              <a:avLst/>
            </a:prstGeom>
            <a:noFill/>
            <a:ln w="9525">
              <a:noFill/>
              <a:miter lim="800000"/>
              <a:headEnd/>
              <a:tailEnd/>
            </a:ln>
          </p:spPr>
          <p:txBody>
            <a:bodyPr lIns="0" rIns="0"/>
            <a:lstStyle/>
            <a:p>
              <a:pPr algn="ctr" defTabSz="449263">
                <a:spcBef>
                  <a:spcPct val="50000"/>
                </a:spcBef>
                <a:buClr>
                  <a:srgbClr val="000000"/>
                </a:buClr>
                <a:buSzPct val="100000"/>
                <a:buFont typeface="Times New Roman" pitchFamily="18" charset="0"/>
                <a:buNone/>
              </a:pPr>
              <a:r>
                <a:rPr lang="it-IT" sz="1400" b="1">
                  <a:ea typeface="SimSun" pitchFamily="2" charset="-122"/>
                </a:rPr>
                <a:t>2010</a:t>
              </a:r>
            </a:p>
          </p:txBody>
        </p:sp>
        <p:sp>
          <p:nvSpPr>
            <p:cNvPr id="17432" name="Text Box 12"/>
            <p:cNvSpPr txBox="1">
              <a:spLocks noChangeArrowheads="1"/>
            </p:cNvSpPr>
            <p:nvPr/>
          </p:nvSpPr>
          <p:spPr bwMode="auto">
            <a:xfrm>
              <a:off x="1202" y="3433"/>
              <a:ext cx="4380" cy="187"/>
            </a:xfrm>
            <a:prstGeom prst="rect">
              <a:avLst/>
            </a:prstGeom>
            <a:noFill/>
            <a:ln w="9525">
              <a:noFill/>
              <a:miter lim="800000"/>
              <a:headEnd/>
              <a:tailEnd/>
            </a:ln>
          </p:spPr>
          <p:txBody>
            <a:bodyPr lIns="80165" tIns="40083" rIns="80165" bIns="40083">
              <a:spAutoFit/>
            </a:bodyPr>
            <a:lstStyle/>
            <a:p>
              <a:pPr algn="just" defTabSz="449263">
                <a:spcAft>
                  <a:spcPct val="30000"/>
                </a:spcAft>
                <a:buClr>
                  <a:srgbClr val="000000"/>
                </a:buClr>
                <a:buSzPct val="100000"/>
                <a:buFont typeface="Times New Roman" pitchFamily="18" charset="0"/>
                <a:buNone/>
              </a:pPr>
              <a:r>
                <a:rPr lang="it-IT" sz="1400">
                  <a:ea typeface="SimSun" pitchFamily="2" charset="-122"/>
                </a:rPr>
                <a:t>Ad oggi è stato sperimentato da più di 60 paesi nel mondo</a:t>
              </a:r>
            </a:p>
          </p:txBody>
        </p:sp>
      </p:grpSp>
      <p:grpSp>
        <p:nvGrpSpPr>
          <p:cNvPr id="17414" name="Group 13"/>
          <p:cNvGrpSpPr>
            <a:grpSpLocks/>
          </p:cNvGrpSpPr>
          <p:nvPr/>
        </p:nvGrpSpPr>
        <p:grpSpPr bwMode="auto">
          <a:xfrm>
            <a:off x="611188" y="1385888"/>
            <a:ext cx="8188325" cy="301625"/>
            <a:chOff x="340" y="1072"/>
            <a:chExt cx="4943" cy="190"/>
          </a:xfrm>
        </p:grpSpPr>
        <p:sp>
          <p:nvSpPr>
            <p:cNvPr id="17429" name="Text Box 14"/>
            <p:cNvSpPr txBox="1">
              <a:spLocks noChangeArrowheads="1"/>
            </p:cNvSpPr>
            <p:nvPr/>
          </p:nvSpPr>
          <p:spPr bwMode="auto">
            <a:xfrm>
              <a:off x="340" y="1072"/>
              <a:ext cx="544" cy="181"/>
            </a:xfrm>
            <a:prstGeom prst="rect">
              <a:avLst/>
            </a:prstGeom>
            <a:noFill/>
            <a:ln w="9525">
              <a:noFill/>
              <a:miter lim="800000"/>
              <a:headEnd/>
              <a:tailEnd/>
            </a:ln>
          </p:spPr>
          <p:txBody>
            <a:bodyPr lIns="0" rIns="0"/>
            <a:lstStyle/>
            <a:p>
              <a:pPr algn="ctr" defTabSz="449263">
                <a:spcBef>
                  <a:spcPct val="50000"/>
                </a:spcBef>
                <a:buClr>
                  <a:srgbClr val="000000"/>
                </a:buClr>
                <a:buSzPct val="100000"/>
                <a:buFont typeface="Times New Roman" pitchFamily="18" charset="0"/>
                <a:buNone/>
              </a:pPr>
              <a:r>
                <a:rPr lang="it-IT" sz="1400" b="1">
                  <a:ea typeface="SimSun" pitchFamily="2" charset="-122"/>
                </a:rPr>
                <a:t>Anni ‘80</a:t>
              </a:r>
            </a:p>
          </p:txBody>
        </p:sp>
        <p:sp>
          <p:nvSpPr>
            <p:cNvPr id="17430" name="Text Box 15"/>
            <p:cNvSpPr txBox="1">
              <a:spLocks noChangeArrowheads="1"/>
            </p:cNvSpPr>
            <p:nvPr/>
          </p:nvSpPr>
          <p:spPr bwMode="auto">
            <a:xfrm>
              <a:off x="903" y="1075"/>
              <a:ext cx="4380" cy="187"/>
            </a:xfrm>
            <a:prstGeom prst="rect">
              <a:avLst/>
            </a:prstGeom>
            <a:noFill/>
            <a:ln w="9525">
              <a:noFill/>
              <a:miter lim="800000"/>
              <a:headEnd/>
              <a:tailEnd/>
            </a:ln>
          </p:spPr>
          <p:txBody>
            <a:bodyPr lIns="80165" tIns="40083" rIns="80165" bIns="40083">
              <a:spAutoFit/>
            </a:bodyPr>
            <a:lstStyle/>
            <a:p>
              <a:pPr algn="just" defTabSz="449263">
                <a:spcAft>
                  <a:spcPct val="30000"/>
                </a:spcAft>
                <a:buClr>
                  <a:srgbClr val="000000"/>
                </a:buClr>
                <a:buSzPct val="100000"/>
                <a:buFont typeface="Times New Roman" pitchFamily="18" charset="0"/>
                <a:buNone/>
              </a:pPr>
              <a:r>
                <a:rPr lang="it-IT" sz="1400">
                  <a:ea typeface="SimSun" pitchFamily="2" charset="-122"/>
                </a:rPr>
                <a:t>Il Bilancio di genere viene sviluppato in Australia per la prima volta </a:t>
              </a:r>
            </a:p>
          </p:txBody>
        </p:sp>
      </p:grpSp>
      <p:grpSp>
        <p:nvGrpSpPr>
          <p:cNvPr id="17415" name="Group 16"/>
          <p:cNvGrpSpPr>
            <a:grpSpLocks/>
          </p:cNvGrpSpPr>
          <p:nvPr/>
        </p:nvGrpSpPr>
        <p:grpSpPr bwMode="auto">
          <a:xfrm>
            <a:off x="898525" y="1928813"/>
            <a:ext cx="7888288" cy="515937"/>
            <a:chOff x="840" y="1253"/>
            <a:chExt cx="4762" cy="325"/>
          </a:xfrm>
        </p:grpSpPr>
        <p:sp>
          <p:nvSpPr>
            <p:cNvPr id="17427" name="Text Box 17"/>
            <p:cNvSpPr txBox="1">
              <a:spLocks noChangeArrowheads="1"/>
            </p:cNvSpPr>
            <p:nvPr/>
          </p:nvSpPr>
          <p:spPr bwMode="auto">
            <a:xfrm>
              <a:off x="840" y="1253"/>
              <a:ext cx="363" cy="181"/>
            </a:xfrm>
            <a:prstGeom prst="rect">
              <a:avLst/>
            </a:prstGeom>
            <a:noFill/>
            <a:ln w="9525">
              <a:noFill/>
              <a:miter lim="800000"/>
              <a:headEnd/>
              <a:tailEnd/>
            </a:ln>
          </p:spPr>
          <p:txBody>
            <a:bodyPr lIns="0" rIns="0"/>
            <a:lstStyle/>
            <a:p>
              <a:pPr algn="ctr" defTabSz="449263">
                <a:spcBef>
                  <a:spcPct val="50000"/>
                </a:spcBef>
                <a:buClr>
                  <a:srgbClr val="000000"/>
                </a:buClr>
                <a:buSzPct val="100000"/>
                <a:buFont typeface="Times New Roman" pitchFamily="18" charset="0"/>
                <a:buNone/>
              </a:pPr>
              <a:r>
                <a:rPr lang="it-IT" sz="1400" b="1">
                  <a:ea typeface="SimSun" pitchFamily="2" charset="-122"/>
                </a:rPr>
                <a:t>1995</a:t>
              </a:r>
            </a:p>
          </p:txBody>
        </p:sp>
        <p:sp>
          <p:nvSpPr>
            <p:cNvPr id="17428" name="Text Box 18"/>
            <p:cNvSpPr txBox="1">
              <a:spLocks noChangeArrowheads="1"/>
            </p:cNvSpPr>
            <p:nvPr/>
          </p:nvSpPr>
          <p:spPr bwMode="auto">
            <a:xfrm>
              <a:off x="1222" y="1256"/>
              <a:ext cx="4380" cy="322"/>
            </a:xfrm>
            <a:prstGeom prst="rect">
              <a:avLst/>
            </a:prstGeom>
            <a:noFill/>
            <a:ln w="9525">
              <a:noFill/>
              <a:miter lim="800000"/>
              <a:headEnd/>
              <a:tailEnd/>
            </a:ln>
          </p:spPr>
          <p:txBody>
            <a:bodyPr lIns="80165" tIns="40083" rIns="80165" bIns="40083">
              <a:spAutoFit/>
            </a:bodyPr>
            <a:lstStyle/>
            <a:p>
              <a:pPr algn="just" defTabSz="449263">
                <a:spcAft>
                  <a:spcPct val="30000"/>
                </a:spcAft>
                <a:buClr>
                  <a:srgbClr val="000000"/>
                </a:buClr>
                <a:buSzPct val="100000"/>
                <a:buFont typeface="Times New Roman" pitchFamily="18" charset="0"/>
                <a:buNone/>
              </a:pPr>
              <a:r>
                <a:rPr lang="it-IT" sz="1400">
                  <a:ea typeface="SimSun" pitchFamily="2" charset="-122"/>
                </a:rPr>
                <a:t>IV Conferenza Mondiale sulle donne di Beijing: l’ONU lo raccomanda come strumento a sostegno delle pari opportunità</a:t>
              </a:r>
            </a:p>
          </p:txBody>
        </p:sp>
      </p:grpSp>
      <p:grpSp>
        <p:nvGrpSpPr>
          <p:cNvPr id="17416" name="Group 19"/>
          <p:cNvGrpSpPr>
            <a:grpSpLocks/>
          </p:cNvGrpSpPr>
          <p:nvPr/>
        </p:nvGrpSpPr>
        <p:grpSpPr bwMode="auto">
          <a:xfrm>
            <a:off x="827088" y="2633663"/>
            <a:ext cx="7964487" cy="296862"/>
            <a:chOff x="476" y="1880"/>
            <a:chExt cx="4808" cy="187"/>
          </a:xfrm>
        </p:grpSpPr>
        <p:sp>
          <p:nvSpPr>
            <p:cNvPr id="17425" name="Text Box 20"/>
            <p:cNvSpPr txBox="1">
              <a:spLocks noChangeArrowheads="1"/>
            </p:cNvSpPr>
            <p:nvPr/>
          </p:nvSpPr>
          <p:spPr bwMode="auto">
            <a:xfrm>
              <a:off x="897" y="1880"/>
              <a:ext cx="4387" cy="187"/>
            </a:xfrm>
            <a:prstGeom prst="rect">
              <a:avLst/>
            </a:prstGeom>
            <a:noFill/>
            <a:ln w="9525">
              <a:noFill/>
              <a:miter lim="800000"/>
              <a:headEnd/>
              <a:tailEnd/>
            </a:ln>
          </p:spPr>
          <p:txBody>
            <a:bodyPr lIns="80165" tIns="40083" rIns="80165" bIns="40083">
              <a:spAutoFit/>
            </a:bodyPr>
            <a:lstStyle/>
            <a:p>
              <a:pPr algn="just" defTabSz="449263">
                <a:spcAft>
                  <a:spcPct val="30000"/>
                </a:spcAft>
                <a:buClr>
                  <a:srgbClr val="000000"/>
                </a:buClr>
                <a:buSzPct val="100000"/>
                <a:buFont typeface="Times New Roman" pitchFamily="18" charset="0"/>
                <a:buNone/>
              </a:pPr>
              <a:r>
                <a:rPr lang="it-IT" sz="1400">
                  <a:ea typeface="SimSun" pitchFamily="2" charset="-122"/>
                </a:rPr>
                <a:t>Comincia a diffondersi in Italia, soprattutto presso Comuni, Province e Regioni </a:t>
              </a:r>
            </a:p>
          </p:txBody>
        </p:sp>
        <p:sp>
          <p:nvSpPr>
            <p:cNvPr id="17426" name="Text Box 21"/>
            <p:cNvSpPr txBox="1">
              <a:spLocks noChangeArrowheads="1"/>
            </p:cNvSpPr>
            <p:nvPr/>
          </p:nvSpPr>
          <p:spPr bwMode="auto">
            <a:xfrm>
              <a:off x="476" y="1880"/>
              <a:ext cx="454" cy="178"/>
            </a:xfrm>
            <a:prstGeom prst="rect">
              <a:avLst/>
            </a:prstGeom>
            <a:noFill/>
            <a:ln w="9525">
              <a:noFill/>
              <a:miter lim="800000"/>
              <a:headEnd/>
              <a:tailEnd/>
            </a:ln>
          </p:spPr>
          <p:txBody>
            <a:bodyPr lIns="0" rIns="0"/>
            <a:lstStyle/>
            <a:p>
              <a:pPr algn="ctr" defTabSz="449263">
                <a:spcBef>
                  <a:spcPct val="50000"/>
                </a:spcBef>
                <a:buClr>
                  <a:srgbClr val="000000"/>
                </a:buClr>
                <a:buSzPct val="100000"/>
                <a:buFont typeface="Times New Roman" pitchFamily="18" charset="0"/>
                <a:buNone/>
              </a:pPr>
              <a:r>
                <a:rPr lang="it-IT" sz="1400" b="1">
                  <a:ea typeface="SimSun" pitchFamily="2" charset="-122"/>
                </a:rPr>
                <a:t>2002</a:t>
              </a:r>
            </a:p>
            <a:p>
              <a:pPr algn="ctr" defTabSz="449263">
                <a:spcBef>
                  <a:spcPct val="50000"/>
                </a:spcBef>
                <a:buClr>
                  <a:srgbClr val="000000"/>
                </a:buClr>
                <a:buSzPct val="100000"/>
                <a:buFont typeface="Times New Roman" pitchFamily="18" charset="0"/>
                <a:buNone/>
              </a:pPr>
              <a:endParaRPr lang="it-IT" sz="1400" b="1">
                <a:ea typeface="SimSun" pitchFamily="2" charset="-122"/>
              </a:endParaRPr>
            </a:p>
          </p:txBody>
        </p:sp>
      </p:grpSp>
      <p:grpSp>
        <p:nvGrpSpPr>
          <p:cNvPr id="17417" name="Group 22"/>
          <p:cNvGrpSpPr>
            <a:grpSpLocks/>
          </p:cNvGrpSpPr>
          <p:nvPr/>
        </p:nvGrpSpPr>
        <p:grpSpPr bwMode="auto">
          <a:xfrm>
            <a:off x="898525" y="5075238"/>
            <a:ext cx="7854950" cy="598487"/>
            <a:chOff x="521" y="3256"/>
            <a:chExt cx="4742" cy="377"/>
          </a:xfrm>
        </p:grpSpPr>
        <p:sp>
          <p:nvSpPr>
            <p:cNvPr id="17423" name="Text Box 23"/>
            <p:cNvSpPr txBox="1">
              <a:spLocks noChangeArrowheads="1"/>
            </p:cNvSpPr>
            <p:nvPr/>
          </p:nvSpPr>
          <p:spPr bwMode="auto">
            <a:xfrm>
              <a:off x="521" y="3294"/>
              <a:ext cx="363" cy="181"/>
            </a:xfrm>
            <a:prstGeom prst="rect">
              <a:avLst/>
            </a:prstGeom>
            <a:noFill/>
            <a:ln w="9525">
              <a:noFill/>
              <a:miter lim="800000"/>
              <a:headEnd/>
              <a:tailEnd/>
            </a:ln>
          </p:spPr>
          <p:txBody>
            <a:bodyPr lIns="0" rIns="0"/>
            <a:lstStyle/>
            <a:p>
              <a:pPr algn="ctr" defTabSz="449263">
                <a:spcBef>
                  <a:spcPct val="50000"/>
                </a:spcBef>
                <a:buClr>
                  <a:srgbClr val="000000"/>
                </a:buClr>
                <a:buSzPct val="100000"/>
                <a:buFont typeface="Times New Roman" pitchFamily="18" charset="0"/>
                <a:buNone/>
              </a:pPr>
              <a:r>
                <a:rPr lang="it-IT" sz="1400" b="1">
                  <a:ea typeface="SimSun" pitchFamily="2" charset="-122"/>
                </a:rPr>
                <a:t>2009</a:t>
              </a:r>
            </a:p>
          </p:txBody>
        </p:sp>
        <p:sp>
          <p:nvSpPr>
            <p:cNvPr id="17424" name="Text Box 24"/>
            <p:cNvSpPr txBox="1">
              <a:spLocks noChangeArrowheads="1"/>
            </p:cNvSpPr>
            <p:nvPr/>
          </p:nvSpPr>
          <p:spPr bwMode="auto">
            <a:xfrm>
              <a:off x="883" y="3256"/>
              <a:ext cx="4380" cy="377"/>
            </a:xfrm>
            <a:prstGeom prst="rect">
              <a:avLst/>
            </a:prstGeom>
            <a:noFill/>
            <a:ln w="9525">
              <a:noFill/>
              <a:miter lim="800000"/>
              <a:headEnd/>
              <a:tailEnd/>
            </a:ln>
          </p:spPr>
          <p:txBody>
            <a:bodyPr lIns="80165" tIns="40083" rIns="80165" bIns="40083">
              <a:spAutoFit/>
            </a:bodyPr>
            <a:lstStyle/>
            <a:p>
              <a:pPr algn="just" defTabSz="449263">
                <a:lnSpc>
                  <a:spcPct val="120000"/>
                </a:lnSpc>
                <a:spcAft>
                  <a:spcPct val="30000"/>
                </a:spcAft>
                <a:buClr>
                  <a:srgbClr val="000000"/>
                </a:buClr>
                <a:buSzPct val="100000"/>
                <a:buFont typeface="Times New Roman" pitchFamily="18" charset="0"/>
                <a:buNone/>
              </a:pPr>
              <a:r>
                <a:rPr lang="it-IT" sz="1400">
                  <a:ea typeface="SimSun" pitchFamily="2" charset="-122"/>
                </a:rPr>
                <a:t>Viene citato nel D.lgs. 150/2009 come uno dei possibili adempimenti nell’ambito della Relazione sulla performance che le amministrazioni devono produrre annualmente</a:t>
              </a:r>
            </a:p>
          </p:txBody>
        </p:sp>
      </p:grpSp>
      <p:grpSp>
        <p:nvGrpSpPr>
          <p:cNvPr id="17418" name="Group 25"/>
          <p:cNvGrpSpPr>
            <a:grpSpLocks/>
          </p:cNvGrpSpPr>
          <p:nvPr/>
        </p:nvGrpSpPr>
        <p:grpSpPr bwMode="auto">
          <a:xfrm>
            <a:off x="900113" y="4303713"/>
            <a:ext cx="7854950" cy="598487"/>
            <a:chOff x="522" y="2809"/>
            <a:chExt cx="4742" cy="377"/>
          </a:xfrm>
        </p:grpSpPr>
        <p:sp>
          <p:nvSpPr>
            <p:cNvPr id="17421" name="Text Box 26"/>
            <p:cNvSpPr txBox="1">
              <a:spLocks noChangeArrowheads="1"/>
            </p:cNvSpPr>
            <p:nvPr/>
          </p:nvSpPr>
          <p:spPr bwMode="auto">
            <a:xfrm>
              <a:off x="522" y="2841"/>
              <a:ext cx="363" cy="181"/>
            </a:xfrm>
            <a:prstGeom prst="rect">
              <a:avLst/>
            </a:prstGeom>
            <a:noFill/>
            <a:ln w="9525">
              <a:noFill/>
              <a:miter lim="800000"/>
              <a:headEnd/>
              <a:tailEnd/>
            </a:ln>
          </p:spPr>
          <p:txBody>
            <a:bodyPr lIns="0" rIns="0"/>
            <a:lstStyle/>
            <a:p>
              <a:pPr algn="ctr" defTabSz="449263">
                <a:spcBef>
                  <a:spcPct val="50000"/>
                </a:spcBef>
                <a:buClr>
                  <a:srgbClr val="000000"/>
                </a:buClr>
                <a:buSzPct val="100000"/>
                <a:buFont typeface="Times New Roman" pitchFamily="18" charset="0"/>
                <a:buNone/>
              </a:pPr>
              <a:r>
                <a:rPr lang="it-IT" sz="1400" b="1">
                  <a:ea typeface="SimSun" pitchFamily="2" charset="-122"/>
                </a:rPr>
                <a:t>2007</a:t>
              </a:r>
            </a:p>
          </p:txBody>
        </p:sp>
        <p:sp>
          <p:nvSpPr>
            <p:cNvPr id="17422" name="Text Box 27"/>
            <p:cNvSpPr txBox="1">
              <a:spLocks noChangeArrowheads="1"/>
            </p:cNvSpPr>
            <p:nvPr/>
          </p:nvSpPr>
          <p:spPr bwMode="auto">
            <a:xfrm>
              <a:off x="884" y="2809"/>
              <a:ext cx="4380" cy="377"/>
            </a:xfrm>
            <a:prstGeom prst="rect">
              <a:avLst/>
            </a:prstGeom>
            <a:noFill/>
            <a:ln w="9525">
              <a:noFill/>
              <a:miter lim="800000"/>
              <a:headEnd/>
              <a:tailEnd/>
            </a:ln>
          </p:spPr>
          <p:txBody>
            <a:bodyPr lIns="80165" tIns="40083" rIns="80165" bIns="40083">
              <a:spAutoFit/>
            </a:bodyPr>
            <a:lstStyle/>
            <a:p>
              <a:pPr algn="just" defTabSz="449263">
                <a:lnSpc>
                  <a:spcPct val="120000"/>
                </a:lnSpc>
                <a:spcAft>
                  <a:spcPct val="30000"/>
                </a:spcAft>
                <a:buClr>
                  <a:srgbClr val="000000"/>
                </a:buClr>
                <a:buSzPct val="100000"/>
                <a:buFont typeface="Times New Roman" pitchFamily="18" charset="0"/>
                <a:buNone/>
              </a:pPr>
              <a:r>
                <a:rPr lang="it-IT" sz="1400">
                  <a:ea typeface="SimSun" pitchFamily="2" charset="-122"/>
                </a:rPr>
                <a:t>Direttiva sulle “Misure per attuare parità e pari opportunità tra uomini e donne nelle amministrazioni pubbliche” che raccomanda l’utilizzo del Bilancio di genere nella PA</a:t>
              </a:r>
            </a:p>
          </p:txBody>
        </p:sp>
      </p:grpSp>
      <p:sp>
        <p:nvSpPr>
          <p:cNvPr id="17419" name="Rectangle 2"/>
          <p:cNvSpPr>
            <a:spLocks noChangeArrowheads="1"/>
          </p:cNvSpPr>
          <p:nvPr/>
        </p:nvSpPr>
        <p:spPr bwMode="auto">
          <a:xfrm>
            <a:off x="900113" y="396875"/>
            <a:ext cx="8001000" cy="838200"/>
          </a:xfrm>
          <a:prstGeom prst="rect">
            <a:avLst/>
          </a:prstGeom>
          <a:noFill/>
          <a:ln w="9525">
            <a:noFill/>
            <a:miter lim="800000"/>
            <a:headEnd/>
            <a:tailEnd/>
          </a:ln>
        </p:spPr>
        <p:txBody>
          <a:bodyPr lIns="80280" tIns="39960" rIns="80280" bIns="39960"/>
          <a:lstStyle/>
          <a:p>
            <a:pPr defTabSz="449263" eaLnBrk="0" hangingPunct="0">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sz="2800" b="1">
                <a:solidFill>
                  <a:srgbClr val="B1291C"/>
                </a:solidFill>
                <a:latin typeface="Calibri" pitchFamily="34" charset="0"/>
              </a:rPr>
              <a:t>BILANCIO DI GENERE, BREVE CRONISTORIA</a:t>
            </a:r>
          </a:p>
        </p:txBody>
      </p:sp>
      <p:pic>
        <p:nvPicPr>
          <p:cNvPr id="17420" name="Picture 2" descr="clessidre,cronometri,Metafore,orologi,tempo che passa,timer"/>
          <p:cNvPicPr>
            <a:picLocks noChangeAspect="1" noChangeArrowheads="1"/>
          </p:cNvPicPr>
          <p:nvPr/>
        </p:nvPicPr>
        <p:blipFill>
          <a:blip r:embed="rId2"/>
          <a:srcRect/>
          <a:stretch>
            <a:fillRect/>
          </a:stretch>
        </p:blipFill>
        <p:spPr bwMode="auto">
          <a:xfrm>
            <a:off x="7885113" y="5640388"/>
            <a:ext cx="1187450" cy="118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ChangeArrowheads="1"/>
          </p:cNvSpPr>
          <p:nvPr/>
        </p:nvSpPr>
        <p:spPr bwMode="auto">
          <a:xfrm>
            <a:off x="900113" y="396875"/>
            <a:ext cx="8001000" cy="838200"/>
          </a:xfrm>
          <a:prstGeom prst="rect">
            <a:avLst/>
          </a:prstGeom>
          <a:noFill/>
          <a:ln w="9525">
            <a:noFill/>
            <a:miter lim="800000"/>
            <a:headEnd/>
            <a:tailEnd/>
          </a:ln>
        </p:spPr>
        <p:txBody>
          <a:bodyPr lIns="80280" tIns="39960" rIns="80280" bIns="39960"/>
          <a:lstStyle/>
          <a:p>
            <a:pPr defTabSz="449263" eaLnBrk="0" hangingPunct="0">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sz="2800" b="1">
                <a:solidFill>
                  <a:srgbClr val="B1291C"/>
                </a:solidFill>
                <a:latin typeface="Calibri" pitchFamily="34" charset="0"/>
              </a:rPr>
              <a:t>RIFERIMENTI NORMATIVI </a:t>
            </a:r>
            <a:r>
              <a:rPr lang="it-IT" sz="2800" b="1">
                <a:solidFill>
                  <a:srgbClr val="B1291C"/>
                </a:solidFill>
                <a:latin typeface="Calibri" pitchFamily="34" charset="0"/>
                <a:sym typeface="Wingdings" pitchFamily="2" charset="2"/>
              </a:rPr>
              <a:t></a:t>
            </a:r>
            <a:r>
              <a:rPr lang="it-IT" sz="2800" b="1">
                <a:solidFill>
                  <a:srgbClr val="B1291C"/>
                </a:solidFill>
                <a:latin typeface="Calibri" pitchFamily="34" charset="0"/>
              </a:rPr>
              <a:t> D.lgs 150/2009</a:t>
            </a:r>
          </a:p>
        </p:txBody>
      </p:sp>
      <p:pic>
        <p:nvPicPr>
          <p:cNvPr id="18434" name="Picture 31"/>
          <p:cNvPicPr>
            <a:picLocks noChangeAspect="1" noChangeArrowheads="1"/>
          </p:cNvPicPr>
          <p:nvPr/>
        </p:nvPicPr>
        <p:blipFill>
          <a:blip r:embed="rId2"/>
          <a:srcRect l="323"/>
          <a:stretch>
            <a:fillRect/>
          </a:stretch>
        </p:blipFill>
        <p:spPr bwMode="auto">
          <a:xfrm>
            <a:off x="900113" y="1470025"/>
            <a:ext cx="3427412" cy="4695825"/>
          </a:xfrm>
          <a:prstGeom prst="rect">
            <a:avLst/>
          </a:prstGeom>
          <a:noFill/>
          <a:ln w="9525">
            <a:solidFill>
              <a:srgbClr val="A50021"/>
            </a:solidFill>
            <a:miter lim="800000"/>
            <a:headEnd/>
            <a:tailEnd/>
          </a:ln>
        </p:spPr>
      </p:pic>
      <p:pic>
        <p:nvPicPr>
          <p:cNvPr id="18435" name="Picture 32"/>
          <p:cNvPicPr>
            <a:picLocks noChangeAspect="1" noChangeArrowheads="1"/>
          </p:cNvPicPr>
          <p:nvPr/>
        </p:nvPicPr>
        <p:blipFill>
          <a:blip r:embed="rId3"/>
          <a:srcRect/>
          <a:stretch>
            <a:fillRect/>
          </a:stretch>
        </p:blipFill>
        <p:spPr bwMode="auto">
          <a:xfrm>
            <a:off x="4838700" y="1470025"/>
            <a:ext cx="3333750" cy="3686175"/>
          </a:xfrm>
          <a:prstGeom prst="rect">
            <a:avLst/>
          </a:prstGeom>
          <a:noFill/>
          <a:ln w="9525" algn="ctr">
            <a:solidFill>
              <a:srgbClr val="A50021"/>
            </a:solidFill>
            <a:miter lim="800000"/>
            <a:headEnd/>
            <a:tailEnd/>
          </a:ln>
        </p:spPr>
      </p:pic>
      <p:pic>
        <p:nvPicPr>
          <p:cNvPr id="18436" name="Picture 33"/>
          <p:cNvPicPr>
            <a:picLocks noChangeAspect="1" noChangeArrowheads="1"/>
          </p:cNvPicPr>
          <p:nvPr/>
        </p:nvPicPr>
        <p:blipFill>
          <a:blip r:embed="rId4"/>
          <a:srcRect t="3891" b="5707"/>
          <a:stretch>
            <a:fillRect/>
          </a:stretch>
        </p:blipFill>
        <p:spPr bwMode="auto">
          <a:xfrm>
            <a:off x="7235825" y="5418138"/>
            <a:ext cx="1223963" cy="1106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116013" y="396875"/>
            <a:ext cx="7200900" cy="3651250"/>
          </a:xfrm>
          <a:prstGeom prst="rect">
            <a:avLst/>
          </a:prstGeom>
        </p:spPr>
        <p:txBody>
          <a:bodyPr>
            <a:spAutoFit/>
          </a:bodyPr>
          <a:lstStyle/>
          <a:p>
            <a:pPr fontAlgn="auto">
              <a:spcBef>
                <a:spcPts val="0"/>
              </a:spcBef>
              <a:spcAft>
                <a:spcPts val="0"/>
              </a:spcAft>
              <a:defRPr/>
            </a:pPr>
            <a:r>
              <a:rPr lang="it-IT" sz="2800" b="1" dirty="0">
                <a:solidFill>
                  <a:srgbClr val="B1291C"/>
                </a:solidFill>
                <a:latin typeface="+mn-lt"/>
                <a:cs typeface="+mn-cs"/>
              </a:rPr>
              <a:t>PECULIARITÀ PER LE CAMERE DI COMMERCIO</a:t>
            </a:r>
          </a:p>
          <a:p>
            <a:pPr fontAlgn="auto">
              <a:spcBef>
                <a:spcPts val="0"/>
              </a:spcBef>
              <a:spcAft>
                <a:spcPts val="400"/>
              </a:spcAft>
              <a:defRPr/>
            </a:pPr>
            <a:endParaRPr lang="it-IT" dirty="0">
              <a:latin typeface="+mn-lt"/>
              <a:cs typeface="+mn-cs"/>
              <a:sym typeface="Wingdings" pitchFamily="2" charset="2"/>
            </a:endParaRPr>
          </a:p>
          <a:p>
            <a:pPr fontAlgn="auto">
              <a:spcBef>
                <a:spcPts val="0"/>
              </a:spcBef>
              <a:spcAft>
                <a:spcPts val="400"/>
              </a:spcAft>
              <a:defRPr/>
            </a:pPr>
            <a:endParaRPr lang="it-IT" dirty="0">
              <a:latin typeface="+mn-lt"/>
              <a:cs typeface="+mn-cs"/>
              <a:sym typeface="Wingdings" pitchFamily="2" charset="2"/>
            </a:endParaRPr>
          </a:p>
          <a:p>
            <a:pPr marL="285750" indent="-285750" fontAlgn="auto">
              <a:spcBef>
                <a:spcPts val="0"/>
              </a:spcBef>
              <a:spcAft>
                <a:spcPts val="400"/>
              </a:spcAft>
              <a:buFont typeface="Wingdings" pitchFamily="2" charset="2"/>
              <a:buChar char="à"/>
              <a:defRPr/>
            </a:pPr>
            <a:r>
              <a:rPr lang="it-IT" dirty="0">
                <a:latin typeface="+mn-lt"/>
                <a:cs typeface="+mn-cs"/>
              </a:rPr>
              <a:t>valorizzazione del Bilancio di genere nell’ottica della</a:t>
            </a:r>
            <a:r>
              <a:rPr lang="it-IT" dirty="0">
                <a:solidFill>
                  <a:srgbClr val="B1291C"/>
                </a:solidFill>
                <a:latin typeface="+mn-lt"/>
                <a:cs typeface="+mn-cs"/>
              </a:rPr>
              <a:t> programmazione e non solo del reporting</a:t>
            </a:r>
          </a:p>
          <a:p>
            <a:pPr marL="285750" indent="-285750" fontAlgn="auto">
              <a:spcBef>
                <a:spcPts val="0"/>
              </a:spcBef>
              <a:spcAft>
                <a:spcPts val="400"/>
              </a:spcAft>
              <a:buFont typeface="Wingdings" pitchFamily="2" charset="2"/>
              <a:buChar char="à"/>
              <a:defRPr/>
            </a:pPr>
            <a:endParaRPr lang="it-IT" dirty="0">
              <a:latin typeface="+mn-lt"/>
              <a:cs typeface="+mn-cs"/>
            </a:endParaRPr>
          </a:p>
          <a:p>
            <a:pPr fontAlgn="auto">
              <a:spcBef>
                <a:spcPts val="0"/>
              </a:spcBef>
              <a:spcAft>
                <a:spcPts val="400"/>
              </a:spcAft>
              <a:defRPr/>
            </a:pPr>
            <a:r>
              <a:rPr lang="it-IT" dirty="0">
                <a:latin typeface="+mn-lt"/>
                <a:cs typeface="+mn-cs"/>
                <a:sym typeface="Wingdings" pitchFamily="2" charset="2"/>
              </a:rPr>
              <a:t></a:t>
            </a:r>
            <a:r>
              <a:rPr lang="it-IT" dirty="0">
                <a:latin typeface="+mn-lt"/>
                <a:cs typeface="+mn-cs"/>
              </a:rPr>
              <a:t>strumento non “rivendicativo” </a:t>
            </a:r>
          </a:p>
          <a:p>
            <a:pPr fontAlgn="auto">
              <a:spcBef>
                <a:spcPts val="0"/>
              </a:spcBef>
              <a:spcAft>
                <a:spcPts val="400"/>
              </a:spcAft>
              <a:defRPr/>
            </a:pPr>
            <a:endParaRPr lang="it-IT" dirty="0">
              <a:latin typeface="+mn-lt"/>
              <a:cs typeface="+mn-cs"/>
              <a:sym typeface="Wingdings" pitchFamily="2" charset="2"/>
            </a:endParaRPr>
          </a:p>
          <a:p>
            <a:pPr fontAlgn="auto">
              <a:spcBef>
                <a:spcPts val="0"/>
              </a:spcBef>
              <a:spcAft>
                <a:spcPts val="400"/>
              </a:spcAft>
              <a:defRPr/>
            </a:pPr>
            <a:r>
              <a:rPr lang="it-IT" dirty="0">
                <a:latin typeface="+mn-lt"/>
                <a:cs typeface="+mn-cs"/>
                <a:sym typeface="Wingdings" pitchFamily="2" charset="2"/>
              </a:rPr>
              <a:t> occasione per</a:t>
            </a:r>
            <a:r>
              <a:rPr lang="it-IT" dirty="0">
                <a:latin typeface="+mn-lt"/>
                <a:cs typeface="+mn-cs"/>
              </a:rPr>
              <a:t> innescare un percorso culturale verso una maggiore attenzione alle pari opportunità.</a:t>
            </a:r>
          </a:p>
          <a:p>
            <a:pPr fontAlgn="auto">
              <a:spcBef>
                <a:spcPts val="0"/>
              </a:spcBef>
              <a:spcAft>
                <a:spcPts val="0"/>
              </a:spcAft>
              <a:defRPr/>
            </a:pPr>
            <a:endParaRPr lang="it-IT" dirty="0">
              <a:latin typeface="+mn-lt"/>
              <a:cs typeface="+mn-cs"/>
            </a:endParaRPr>
          </a:p>
        </p:txBody>
      </p:sp>
      <p:pic>
        <p:nvPicPr>
          <p:cNvPr id="19458" name="Picture 5"/>
          <p:cNvPicPr>
            <a:picLocks noChangeAspect="1" noChangeArrowheads="1"/>
          </p:cNvPicPr>
          <p:nvPr/>
        </p:nvPicPr>
        <p:blipFill>
          <a:blip r:embed="rId2"/>
          <a:srcRect/>
          <a:stretch>
            <a:fillRect/>
          </a:stretch>
        </p:blipFill>
        <p:spPr bwMode="auto">
          <a:xfrm>
            <a:off x="6948488" y="4724400"/>
            <a:ext cx="1871662" cy="1873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affari,la strada per il successo,metafore,persone,sostenitori,strade,supporti"/>
          <p:cNvPicPr>
            <a:picLocks noChangeAspect="1" noChangeArrowheads="1"/>
          </p:cNvPicPr>
          <p:nvPr/>
        </p:nvPicPr>
        <p:blipFill>
          <a:blip r:embed="rId2"/>
          <a:srcRect/>
          <a:stretch>
            <a:fillRect/>
          </a:stretch>
        </p:blipFill>
        <p:spPr bwMode="auto">
          <a:xfrm>
            <a:off x="7092950" y="4941888"/>
            <a:ext cx="1906588" cy="1906587"/>
          </a:xfrm>
          <a:prstGeom prst="rect">
            <a:avLst/>
          </a:prstGeom>
          <a:noFill/>
          <a:ln w="9525">
            <a:noFill/>
            <a:miter lim="800000"/>
            <a:headEnd/>
            <a:tailEnd/>
          </a:ln>
        </p:spPr>
      </p:pic>
      <p:sp>
        <p:nvSpPr>
          <p:cNvPr id="20482" name="Rettangolo 3"/>
          <p:cNvSpPr>
            <a:spLocks noChangeArrowheads="1"/>
          </p:cNvSpPr>
          <p:nvPr/>
        </p:nvSpPr>
        <p:spPr bwMode="auto">
          <a:xfrm>
            <a:off x="468313" y="396875"/>
            <a:ext cx="8424862" cy="5662613"/>
          </a:xfrm>
          <a:prstGeom prst="rect">
            <a:avLst/>
          </a:prstGeom>
          <a:noFill/>
          <a:ln w="9525">
            <a:noFill/>
            <a:miter lim="800000"/>
            <a:headEnd/>
            <a:tailEnd/>
          </a:ln>
        </p:spPr>
        <p:txBody>
          <a:bodyPr>
            <a:spAutoFit/>
          </a:bodyPr>
          <a:lstStyle/>
          <a:p>
            <a:pPr algn="ctr"/>
            <a:r>
              <a:rPr lang="it-IT" sz="2800" b="1">
                <a:solidFill>
                  <a:srgbClr val="B1291C"/>
                </a:solidFill>
                <a:latin typeface="Calibri" pitchFamily="34" charset="0"/>
              </a:rPr>
              <a:t>IL PERCORSO DEL SISTEMA CAMERALE</a:t>
            </a:r>
          </a:p>
          <a:p>
            <a:endParaRPr lang="it-IT">
              <a:latin typeface="Calibri" pitchFamily="34" charset="0"/>
            </a:endParaRPr>
          </a:p>
          <a:p>
            <a:r>
              <a:rPr lang="it-IT">
                <a:latin typeface="Calibri" pitchFamily="34" charset="0"/>
              </a:rPr>
              <a:t>Percorso partecipato con le Camere di commercio di Ancona, Campobasso, Crotone, Prato, Pordenone, Salerno, Terni</a:t>
            </a:r>
          </a:p>
          <a:p>
            <a:endParaRPr lang="it-IT">
              <a:latin typeface="Calibri" pitchFamily="34" charset="0"/>
            </a:endParaRPr>
          </a:p>
          <a:p>
            <a:endParaRPr lang="it-IT">
              <a:latin typeface="Calibri" pitchFamily="34" charset="0"/>
            </a:endParaRPr>
          </a:p>
          <a:p>
            <a:pPr lvl="1"/>
            <a:r>
              <a:rPr lang="it-IT" b="1" u="sng">
                <a:solidFill>
                  <a:srgbClr val="B1291C"/>
                </a:solidFill>
                <a:latin typeface="Calibri" pitchFamily="34" charset="0"/>
                <a:sym typeface="Wingdings" pitchFamily="2" charset="2"/>
              </a:rPr>
              <a:t> LE TAPPE</a:t>
            </a:r>
            <a:endParaRPr lang="it-IT" b="1" u="sng">
              <a:solidFill>
                <a:srgbClr val="B1291C"/>
              </a:solidFill>
              <a:latin typeface="Calibri" pitchFamily="34" charset="0"/>
            </a:endParaRPr>
          </a:p>
          <a:p>
            <a:endParaRPr lang="it-IT">
              <a:latin typeface="Calibri" pitchFamily="34" charset="0"/>
            </a:endParaRPr>
          </a:p>
          <a:p>
            <a:pPr lvl="1"/>
            <a:r>
              <a:rPr lang="it-IT" sz="1600">
                <a:solidFill>
                  <a:srgbClr val="B1291C"/>
                </a:solidFill>
                <a:latin typeface="Calibri" pitchFamily="34" charset="0"/>
              </a:rPr>
              <a:t>Dicembre 2010 - Marzo 2011 </a:t>
            </a:r>
            <a:r>
              <a:rPr lang="it-IT" sz="1600">
                <a:solidFill>
                  <a:srgbClr val="B1291C"/>
                </a:solidFill>
                <a:latin typeface="Calibri" pitchFamily="34" charset="0"/>
                <a:sym typeface="Wingdings" pitchFamily="2" charset="2"/>
              </a:rPr>
              <a:t></a:t>
            </a:r>
            <a:r>
              <a:rPr lang="it-IT" sz="1600">
                <a:latin typeface="Calibri" pitchFamily="34" charset="0"/>
              </a:rPr>
              <a:t> predisposte Linee guida per il Bilancio di genere delle Camere</a:t>
            </a:r>
          </a:p>
          <a:p>
            <a:pPr lvl="1"/>
            <a:endParaRPr lang="it-IT" sz="1600">
              <a:latin typeface="Calibri" pitchFamily="34" charset="0"/>
            </a:endParaRPr>
          </a:p>
          <a:p>
            <a:pPr lvl="1"/>
            <a:r>
              <a:rPr lang="it-IT" sz="1600">
                <a:solidFill>
                  <a:srgbClr val="B1291C"/>
                </a:solidFill>
                <a:latin typeface="Calibri" pitchFamily="34" charset="0"/>
              </a:rPr>
              <a:t>Marzo 2011 </a:t>
            </a:r>
            <a:r>
              <a:rPr lang="it-IT" sz="1600">
                <a:solidFill>
                  <a:srgbClr val="B1291C"/>
                </a:solidFill>
                <a:latin typeface="Calibri" pitchFamily="34" charset="0"/>
                <a:sym typeface="Wingdings" pitchFamily="2" charset="2"/>
              </a:rPr>
              <a:t></a:t>
            </a:r>
            <a:r>
              <a:rPr lang="it-IT" sz="1600">
                <a:latin typeface="Calibri" pitchFamily="34" charset="0"/>
              </a:rPr>
              <a:t> presentazione delle Linee guida alla Consulta dei Segretari generali</a:t>
            </a:r>
          </a:p>
          <a:p>
            <a:pPr lvl="1"/>
            <a:endParaRPr lang="it-IT" sz="1600">
              <a:latin typeface="Calibri" pitchFamily="34" charset="0"/>
            </a:endParaRPr>
          </a:p>
          <a:p>
            <a:pPr lvl="1"/>
            <a:r>
              <a:rPr lang="it-IT" sz="1600">
                <a:solidFill>
                  <a:srgbClr val="B1291C"/>
                </a:solidFill>
                <a:latin typeface="Calibri" pitchFamily="34" charset="0"/>
              </a:rPr>
              <a:t>Luglio 2011 </a:t>
            </a:r>
            <a:r>
              <a:rPr lang="it-IT" sz="1600">
                <a:solidFill>
                  <a:srgbClr val="B1291C"/>
                </a:solidFill>
                <a:latin typeface="Calibri" pitchFamily="34" charset="0"/>
                <a:sym typeface="Wingdings" pitchFamily="2" charset="2"/>
              </a:rPr>
              <a:t></a:t>
            </a:r>
            <a:r>
              <a:rPr lang="it-IT" sz="1600">
                <a:latin typeface="Calibri" pitchFamily="34" charset="0"/>
              </a:rPr>
              <a:t> audizione di Unioncamere presso la CIVIT</a:t>
            </a:r>
          </a:p>
          <a:p>
            <a:pPr lvl="1"/>
            <a:endParaRPr lang="it-IT" sz="1600">
              <a:latin typeface="Calibri" pitchFamily="34" charset="0"/>
            </a:endParaRPr>
          </a:p>
          <a:p>
            <a:pPr lvl="1"/>
            <a:r>
              <a:rPr lang="it-IT" sz="1600">
                <a:solidFill>
                  <a:srgbClr val="B1291C"/>
                </a:solidFill>
                <a:latin typeface="Calibri" pitchFamily="34" charset="0"/>
              </a:rPr>
              <a:t>Settembre-Dicembre 2011 </a:t>
            </a:r>
            <a:r>
              <a:rPr lang="it-IT" sz="1600">
                <a:solidFill>
                  <a:srgbClr val="B1291C"/>
                </a:solidFill>
                <a:latin typeface="Calibri" pitchFamily="34" charset="0"/>
                <a:sym typeface="Wingdings" pitchFamily="2" charset="2"/>
              </a:rPr>
              <a:t></a:t>
            </a:r>
            <a:r>
              <a:rPr lang="it-IT" sz="1600">
                <a:solidFill>
                  <a:srgbClr val="B1291C"/>
                </a:solidFill>
                <a:latin typeface="Calibri" pitchFamily="34" charset="0"/>
              </a:rPr>
              <a:t> </a:t>
            </a:r>
            <a:r>
              <a:rPr lang="it-IT" sz="1600">
                <a:latin typeface="Calibri" pitchFamily="34" charset="0"/>
              </a:rPr>
              <a:t>prima fase di sperimentazione sul gruppo di Camere pilota</a:t>
            </a:r>
          </a:p>
          <a:p>
            <a:pPr lvl="1"/>
            <a:endParaRPr lang="it-IT" sz="1600">
              <a:latin typeface="Calibri" pitchFamily="34" charset="0"/>
            </a:endParaRPr>
          </a:p>
          <a:p>
            <a:pPr lvl="1"/>
            <a:r>
              <a:rPr lang="it-IT" sz="1600">
                <a:solidFill>
                  <a:srgbClr val="B1291C"/>
                </a:solidFill>
                <a:latin typeface="Calibri" pitchFamily="34" charset="0"/>
              </a:rPr>
              <a:t>Gennaio 2012 </a:t>
            </a:r>
            <a:r>
              <a:rPr lang="it-IT" sz="1600">
                <a:solidFill>
                  <a:srgbClr val="B1291C"/>
                </a:solidFill>
                <a:latin typeface="Calibri" pitchFamily="34" charset="0"/>
                <a:sym typeface="Wingdings" pitchFamily="2" charset="2"/>
              </a:rPr>
              <a:t></a:t>
            </a:r>
            <a:r>
              <a:rPr lang="it-IT" sz="1600">
                <a:solidFill>
                  <a:srgbClr val="B1291C"/>
                </a:solidFill>
                <a:latin typeface="Calibri" pitchFamily="34" charset="0"/>
              </a:rPr>
              <a:t> </a:t>
            </a:r>
            <a:r>
              <a:rPr lang="it-IT" sz="1600">
                <a:latin typeface="Calibri" pitchFamily="34" charset="0"/>
              </a:rPr>
              <a:t>inserimento di obiettivi «di genere» nei Piani della performance</a:t>
            </a:r>
          </a:p>
          <a:p>
            <a:pPr lvl="1"/>
            <a:endParaRPr lang="it-IT" sz="1600">
              <a:latin typeface="Calibri" pitchFamily="34" charset="0"/>
            </a:endParaRPr>
          </a:p>
          <a:p>
            <a:pPr lvl="1"/>
            <a:r>
              <a:rPr lang="it-IT" sz="1600">
                <a:solidFill>
                  <a:srgbClr val="B1291C"/>
                </a:solidFill>
                <a:latin typeface="Calibri" pitchFamily="34" charset="0"/>
              </a:rPr>
              <a:t>Marzo-Novembre 2012 </a:t>
            </a:r>
            <a:r>
              <a:rPr lang="it-IT" sz="1600">
                <a:solidFill>
                  <a:srgbClr val="B1291C"/>
                </a:solidFill>
                <a:latin typeface="Calibri" pitchFamily="34" charset="0"/>
                <a:sym typeface="Wingdings" pitchFamily="2" charset="2"/>
              </a:rPr>
              <a:t></a:t>
            </a:r>
            <a:r>
              <a:rPr lang="it-IT" sz="1600">
                <a:solidFill>
                  <a:srgbClr val="B1291C"/>
                </a:solidFill>
                <a:latin typeface="Calibri" pitchFamily="34" charset="0"/>
              </a:rPr>
              <a:t> </a:t>
            </a:r>
            <a:r>
              <a:rPr lang="it-IT" sz="1600">
                <a:latin typeface="Calibri" pitchFamily="34" charset="0"/>
              </a:rPr>
              <a:t>seconda fase di sperimentazione</a:t>
            </a:r>
          </a:p>
          <a:p>
            <a:pPr lvl="1"/>
            <a:endParaRPr lang="it-IT" sz="1600">
              <a:latin typeface="Calibri" pitchFamily="34" charset="0"/>
            </a:endParaRPr>
          </a:p>
          <a:p>
            <a:pPr lvl="1"/>
            <a:r>
              <a:rPr lang="it-IT" sz="1600">
                <a:solidFill>
                  <a:srgbClr val="B1291C"/>
                </a:solidFill>
                <a:latin typeface="Calibri" pitchFamily="34" charset="0"/>
              </a:rPr>
              <a:t>Dicembre 2012 </a:t>
            </a:r>
            <a:r>
              <a:rPr lang="it-IT" sz="1600">
                <a:solidFill>
                  <a:srgbClr val="B1291C"/>
                </a:solidFill>
                <a:latin typeface="Calibri" pitchFamily="34" charset="0"/>
                <a:sym typeface="Wingdings" pitchFamily="2" charset="2"/>
              </a:rPr>
              <a:t> </a:t>
            </a:r>
            <a:r>
              <a:rPr lang="it-IT" sz="1600">
                <a:latin typeface="Calibri" pitchFamily="34" charset="0"/>
                <a:sym typeface="Wingdings" pitchFamily="2" charset="2"/>
              </a:rPr>
              <a:t>elaborato il «prototipo» di Bilancio di genere</a:t>
            </a:r>
            <a:endParaRPr lang="it-IT" sz="1600">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14"/>
          <p:cNvSpPr>
            <a:spLocks noChangeArrowheads="1"/>
          </p:cNvSpPr>
          <p:nvPr/>
        </p:nvSpPr>
        <p:spPr bwMode="auto">
          <a:xfrm>
            <a:off x="2533650" y="1377950"/>
            <a:ext cx="4510088" cy="1152525"/>
          </a:xfrm>
          <a:prstGeom prst="roundRect">
            <a:avLst>
              <a:gd name="adj" fmla="val 16667"/>
            </a:avLst>
          </a:prstGeom>
          <a:solidFill>
            <a:srgbClr val="B1291C">
              <a:alpha val="20000"/>
            </a:srgbClr>
          </a:solidFill>
          <a:ln>
            <a:noFill/>
          </a:ln>
        </p:spPr>
        <p:style>
          <a:lnRef idx="2">
            <a:schemeClr val="lt1">
              <a:hueOff val="0"/>
              <a:satOff val="0"/>
              <a:lumOff val="0"/>
              <a:alphaOff val="0"/>
            </a:schemeClr>
          </a:lnRef>
          <a:fillRef idx="1">
            <a:schemeClr val="accent5">
              <a:hueOff val="1184373"/>
              <a:satOff val="4071"/>
              <a:lumOff val="-19537"/>
              <a:alphaOff val="0"/>
            </a:schemeClr>
          </a:fillRef>
          <a:effectRef idx="0">
            <a:schemeClr val="accent5">
              <a:hueOff val="1184373"/>
              <a:satOff val="4071"/>
              <a:lumOff val="-19537"/>
              <a:alphaOff val="0"/>
            </a:schemeClr>
          </a:effectRef>
          <a:fontRef idx="minor">
            <a:schemeClr val="lt1"/>
          </a:fontRef>
        </p:style>
        <p:txBody>
          <a:bodyPr lIns="36000" tIns="0" rIns="36000" bIns="0" spcCol="1270" anchor="ctr"/>
          <a:lstStyle/>
          <a:p>
            <a:pPr defTabSz="444500" fontAlgn="auto">
              <a:lnSpc>
                <a:spcPct val="90000"/>
              </a:lnSpc>
              <a:spcBef>
                <a:spcPts val="0"/>
              </a:spcBef>
              <a:spcAft>
                <a:spcPct val="35000"/>
              </a:spcAft>
              <a:defRPr/>
            </a:pPr>
            <a:r>
              <a:rPr lang="it-IT" sz="1000" dirty="0">
                <a:solidFill>
                  <a:srgbClr val="B1291C"/>
                </a:solidFill>
                <a:cs typeface="Calibri" pitchFamily="34" charset="0"/>
              </a:rPr>
              <a:t>FASE PREPARATORIA</a:t>
            </a:r>
          </a:p>
        </p:txBody>
      </p:sp>
      <p:sp>
        <p:nvSpPr>
          <p:cNvPr id="7" name="AutoShape 4"/>
          <p:cNvSpPr>
            <a:spLocks noChangeArrowheads="1"/>
          </p:cNvSpPr>
          <p:nvPr/>
        </p:nvSpPr>
        <p:spPr bwMode="auto">
          <a:xfrm>
            <a:off x="4329113" y="1487488"/>
            <a:ext cx="1982787" cy="439737"/>
          </a:xfrm>
          <a:prstGeom prst="roundRect">
            <a:avLst>
              <a:gd name="adj" fmla="val 16667"/>
            </a:avLst>
          </a:prstGeom>
          <a:solidFill>
            <a:schemeClr val="bg1"/>
          </a:solidFill>
          <a:ln>
            <a:solidFill>
              <a:srgbClr val="B1291C"/>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lIns="54000" rIns="54000" anchor="ctr"/>
          <a:lstStyle/>
          <a:p>
            <a:pPr eaLnBrk="0" fontAlgn="auto" hangingPunct="0">
              <a:spcBef>
                <a:spcPts val="0"/>
              </a:spcBef>
              <a:spcAft>
                <a:spcPts val="0"/>
              </a:spcAft>
              <a:defRPr/>
            </a:pPr>
            <a:r>
              <a:rPr lang="it-IT" sz="1000" dirty="0">
                <a:solidFill>
                  <a:schemeClr val="tx1"/>
                </a:solidFill>
                <a:ea typeface="ＭＳ Ｐゴシック" pitchFamily="34" charset="-128"/>
                <a:cs typeface="Calibri" pitchFamily="34" charset="0"/>
              </a:rPr>
              <a:t>Formazione e comunicazione interna</a:t>
            </a:r>
          </a:p>
        </p:txBody>
      </p:sp>
      <p:sp>
        <p:nvSpPr>
          <p:cNvPr id="8" name="AutoShape 5"/>
          <p:cNvSpPr>
            <a:spLocks noChangeArrowheads="1"/>
          </p:cNvSpPr>
          <p:nvPr/>
        </p:nvSpPr>
        <p:spPr bwMode="auto">
          <a:xfrm>
            <a:off x="4329113" y="1981200"/>
            <a:ext cx="1982787" cy="439738"/>
          </a:xfrm>
          <a:prstGeom prst="roundRect">
            <a:avLst>
              <a:gd name="adj" fmla="val 16667"/>
            </a:avLst>
          </a:prstGeom>
          <a:solidFill>
            <a:schemeClr val="bg1"/>
          </a:solidFill>
          <a:ln>
            <a:solidFill>
              <a:srgbClr val="B1291C"/>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lIns="54000" rIns="54000" anchor="ctr"/>
          <a:lstStyle/>
          <a:p>
            <a:pPr eaLnBrk="0" fontAlgn="auto" hangingPunct="0">
              <a:spcBef>
                <a:spcPts val="0"/>
              </a:spcBef>
              <a:spcAft>
                <a:spcPts val="0"/>
              </a:spcAft>
              <a:defRPr/>
            </a:pPr>
            <a:r>
              <a:rPr lang="it-IT" sz="1000" dirty="0">
                <a:solidFill>
                  <a:schemeClr val="tx1"/>
                </a:solidFill>
                <a:ea typeface="ＭＳ Ｐゴシック" pitchFamily="34" charset="-128"/>
                <a:cs typeface="Calibri" pitchFamily="34" charset="0"/>
              </a:rPr>
              <a:t>Definizione team e piano di lavoro</a:t>
            </a:r>
          </a:p>
        </p:txBody>
      </p:sp>
      <p:sp>
        <p:nvSpPr>
          <p:cNvPr id="9" name="AutoShape 17"/>
          <p:cNvSpPr>
            <a:spLocks noChangeArrowheads="1"/>
          </p:cNvSpPr>
          <p:nvPr/>
        </p:nvSpPr>
        <p:spPr bwMode="auto">
          <a:xfrm>
            <a:off x="2533650" y="5888038"/>
            <a:ext cx="4508500" cy="493712"/>
          </a:xfrm>
          <a:prstGeom prst="roundRect">
            <a:avLst>
              <a:gd name="adj" fmla="val 16667"/>
            </a:avLst>
          </a:prstGeom>
          <a:solidFill>
            <a:srgbClr val="B1291C">
              <a:alpha val="20000"/>
            </a:srgbClr>
          </a:solidFill>
          <a:ln>
            <a:noFill/>
          </a:ln>
        </p:spPr>
        <p:style>
          <a:lnRef idx="2">
            <a:schemeClr val="lt1">
              <a:hueOff val="0"/>
              <a:satOff val="0"/>
              <a:lumOff val="0"/>
              <a:alphaOff val="0"/>
            </a:schemeClr>
          </a:lnRef>
          <a:fillRef idx="1">
            <a:schemeClr val="accent5">
              <a:hueOff val="1184373"/>
              <a:satOff val="4071"/>
              <a:lumOff val="-19537"/>
              <a:alphaOff val="0"/>
            </a:schemeClr>
          </a:fillRef>
          <a:effectRef idx="0">
            <a:schemeClr val="accent5">
              <a:hueOff val="1184373"/>
              <a:satOff val="4071"/>
              <a:lumOff val="-19537"/>
              <a:alphaOff val="0"/>
            </a:schemeClr>
          </a:effectRef>
          <a:fontRef idx="minor">
            <a:schemeClr val="lt1"/>
          </a:fontRef>
        </p:style>
        <p:txBody>
          <a:bodyPr lIns="36000" tIns="0" rIns="36000" bIns="0" spcCol="1270" anchor="ctr"/>
          <a:lstStyle/>
          <a:p>
            <a:pPr defTabSz="444500" fontAlgn="auto">
              <a:lnSpc>
                <a:spcPct val="90000"/>
              </a:lnSpc>
              <a:spcBef>
                <a:spcPts val="0"/>
              </a:spcBef>
              <a:spcAft>
                <a:spcPct val="35000"/>
              </a:spcAft>
              <a:defRPr/>
            </a:pPr>
            <a:endParaRPr lang="it-IT" sz="1000" dirty="0">
              <a:solidFill>
                <a:srgbClr val="B1291C"/>
              </a:solidFill>
              <a:cs typeface="Calibri" pitchFamily="34" charset="0"/>
            </a:endParaRPr>
          </a:p>
          <a:p>
            <a:pPr defTabSz="444500" fontAlgn="auto">
              <a:lnSpc>
                <a:spcPct val="90000"/>
              </a:lnSpc>
              <a:spcBef>
                <a:spcPts val="0"/>
              </a:spcBef>
              <a:spcAft>
                <a:spcPct val="35000"/>
              </a:spcAft>
              <a:defRPr/>
            </a:pPr>
            <a:r>
              <a:rPr lang="it-IT" sz="1000" dirty="0">
                <a:solidFill>
                  <a:srgbClr val="B1291C"/>
                </a:solidFill>
                <a:cs typeface="Calibri" pitchFamily="34" charset="0"/>
              </a:rPr>
              <a:t>DIVULGAZIONE E </a:t>
            </a:r>
          </a:p>
          <a:p>
            <a:pPr defTabSz="444500" fontAlgn="auto">
              <a:lnSpc>
                <a:spcPct val="90000"/>
              </a:lnSpc>
              <a:spcBef>
                <a:spcPts val="0"/>
              </a:spcBef>
              <a:spcAft>
                <a:spcPct val="35000"/>
              </a:spcAft>
              <a:defRPr/>
            </a:pPr>
            <a:r>
              <a:rPr lang="it-IT" sz="1000" dirty="0">
                <a:solidFill>
                  <a:srgbClr val="B1291C"/>
                </a:solidFill>
                <a:cs typeface="Calibri" pitchFamily="34" charset="0"/>
              </a:rPr>
              <a:t>RACCOLTA DEL FEEDBACK</a:t>
            </a:r>
          </a:p>
          <a:p>
            <a:pPr defTabSz="444500" fontAlgn="auto">
              <a:lnSpc>
                <a:spcPct val="90000"/>
              </a:lnSpc>
              <a:spcBef>
                <a:spcPts val="0"/>
              </a:spcBef>
              <a:spcAft>
                <a:spcPct val="35000"/>
              </a:spcAft>
              <a:defRPr/>
            </a:pPr>
            <a:endParaRPr lang="it-IT" sz="1000" dirty="0">
              <a:solidFill>
                <a:srgbClr val="B1291C"/>
              </a:solidFill>
              <a:cs typeface="Calibri" pitchFamily="34" charset="0"/>
            </a:endParaRPr>
          </a:p>
        </p:txBody>
      </p:sp>
      <p:sp>
        <p:nvSpPr>
          <p:cNvPr id="11" name="AutoShape 30"/>
          <p:cNvSpPr>
            <a:spLocks noChangeArrowheads="1"/>
          </p:cNvSpPr>
          <p:nvPr/>
        </p:nvSpPr>
        <p:spPr bwMode="auto">
          <a:xfrm>
            <a:off x="2533650" y="2589213"/>
            <a:ext cx="4510088" cy="1152525"/>
          </a:xfrm>
          <a:prstGeom prst="roundRect">
            <a:avLst>
              <a:gd name="adj" fmla="val 16667"/>
            </a:avLst>
          </a:prstGeom>
          <a:solidFill>
            <a:srgbClr val="B1291C">
              <a:alpha val="20000"/>
            </a:srgbClr>
          </a:solidFill>
          <a:ln>
            <a:noFill/>
          </a:ln>
        </p:spPr>
        <p:style>
          <a:lnRef idx="2">
            <a:schemeClr val="lt1">
              <a:hueOff val="0"/>
              <a:satOff val="0"/>
              <a:lumOff val="0"/>
              <a:alphaOff val="0"/>
            </a:schemeClr>
          </a:lnRef>
          <a:fillRef idx="1">
            <a:schemeClr val="accent5">
              <a:hueOff val="1184373"/>
              <a:satOff val="4071"/>
              <a:lumOff val="-19537"/>
              <a:alphaOff val="0"/>
            </a:schemeClr>
          </a:fillRef>
          <a:effectRef idx="0">
            <a:schemeClr val="accent5">
              <a:hueOff val="1184373"/>
              <a:satOff val="4071"/>
              <a:lumOff val="-19537"/>
              <a:alphaOff val="0"/>
            </a:schemeClr>
          </a:effectRef>
          <a:fontRef idx="minor">
            <a:schemeClr val="lt1"/>
          </a:fontRef>
        </p:style>
        <p:txBody>
          <a:bodyPr lIns="36000" tIns="0" rIns="36000" bIns="0" spcCol="1270" anchor="ctr"/>
          <a:lstStyle/>
          <a:p>
            <a:pPr defTabSz="444500" fontAlgn="auto">
              <a:lnSpc>
                <a:spcPct val="90000"/>
              </a:lnSpc>
              <a:spcBef>
                <a:spcPts val="0"/>
              </a:spcBef>
              <a:spcAft>
                <a:spcPct val="35000"/>
              </a:spcAft>
              <a:defRPr/>
            </a:pPr>
            <a:r>
              <a:rPr lang="it-IT" sz="1000" dirty="0">
                <a:solidFill>
                  <a:srgbClr val="B1291C"/>
                </a:solidFill>
                <a:cs typeface="Calibri" pitchFamily="34" charset="0"/>
              </a:rPr>
              <a:t>ANALISI ESTERNA </a:t>
            </a:r>
          </a:p>
          <a:p>
            <a:pPr defTabSz="444500" fontAlgn="auto">
              <a:lnSpc>
                <a:spcPct val="90000"/>
              </a:lnSpc>
              <a:spcBef>
                <a:spcPts val="0"/>
              </a:spcBef>
              <a:spcAft>
                <a:spcPct val="35000"/>
              </a:spcAft>
              <a:defRPr/>
            </a:pPr>
            <a:r>
              <a:rPr lang="it-IT" sz="1000" dirty="0">
                <a:solidFill>
                  <a:srgbClr val="B1291C"/>
                </a:solidFill>
                <a:cs typeface="Calibri" pitchFamily="34" charset="0"/>
              </a:rPr>
              <a:t>ED INTERNA</a:t>
            </a:r>
          </a:p>
        </p:txBody>
      </p:sp>
      <p:sp>
        <p:nvSpPr>
          <p:cNvPr id="12" name="AutoShape 31"/>
          <p:cNvSpPr>
            <a:spLocks noChangeArrowheads="1"/>
          </p:cNvSpPr>
          <p:nvPr/>
        </p:nvSpPr>
        <p:spPr bwMode="auto">
          <a:xfrm>
            <a:off x="4329113" y="2711450"/>
            <a:ext cx="1982787" cy="439738"/>
          </a:xfrm>
          <a:prstGeom prst="roundRect">
            <a:avLst>
              <a:gd name="adj" fmla="val 16667"/>
            </a:avLst>
          </a:prstGeom>
          <a:solidFill>
            <a:schemeClr val="bg1"/>
          </a:solidFill>
          <a:ln>
            <a:solidFill>
              <a:srgbClr val="B1291C"/>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lIns="54000" rIns="54000" anchor="ctr"/>
          <a:lstStyle/>
          <a:p>
            <a:pPr eaLnBrk="0" fontAlgn="auto" hangingPunct="0">
              <a:spcBef>
                <a:spcPts val="0"/>
              </a:spcBef>
              <a:spcAft>
                <a:spcPts val="0"/>
              </a:spcAft>
              <a:defRPr/>
            </a:pPr>
            <a:r>
              <a:rPr lang="it-IT" sz="1000" dirty="0">
                <a:solidFill>
                  <a:schemeClr val="tx1"/>
                </a:solidFill>
                <a:ea typeface="ＭＳ Ｐゴシック" pitchFamily="34" charset="-128"/>
                <a:cs typeface="Calibri" pitchFamily="34" charset="0"/>
              </a:rPr>
              <a:t>Analisi del contesto socio-economico e mappatura degli stakeholder</a:t>
            </a:r>
          </a:p>
        </p:txBody>
      </p:sp>
      <p:sp>
        <p:nvSpPr>
          <p:cNvPr id="13" name="AutoShape 32"/>
          <p:cNvSpPr>
            <a:spLocks noChangeArrowheads="1"/>
          </p:cNvSpPr>
          <p:nvPr/>
        </p:nvSpPr>
        <p:spPr bwMode="auto">
          <a:xfrm>
            <a:off x="4329113" y="3205163"/>
            <a:ext cx="1982787" cy="439737"/>
          </a:xfrm>
          <a:prstGeom prst="roundRect">
            <a:avLst>
              <a:gd name="adj" fmla="val 16667"/>
            </a:avLst>
          </a:prstGeom>
          <a:solidFill>
            <a:schemeClr val="bg1"/>
          </a:solidFill>
          <a:ln>
            <a:solidFill>
              <a:srgbClr val="B1291C"/>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lIns="54000" rIns="54000" anchor="ctr"/>
          <a:lstStyle/>
          <a:p>
            <a:pPr eaLnBrk="0" fontAlgn="auto" hangingPunct="0">
              <a:spcBef>
                <a:spcPts val="0"/>
              </a:spcBef>
              <a:spcAft>
                <a:spcPts val="0"/>
              </a:spcAft>
              <a:defRPr/>
            </a:pPr>
            <a:r>
              <a:rPr lang="it-IT" sz="1000" dirty="0">
                <a:solidFill>
                  <a:schemeClr val="tx1"/>
                </a:solidFill>
                <a:ea typeface="ＭＳ Ｐゴシック" pitchFamily="34" charset="-128"/>
                <a:cs typeface="Calibri" pitchFamily="34" charset="0"/>
              </a:rPr>
              <a:t>Definizione delle aree di attività camerali </a:t>
            </a:r>
            <a:r>
              <a:rPr lang="it-IT" sz="1000" i="1" dirty="0">
                <a:solidFill>
                  <a:schemeClr val="tx1"/>
                </a:solidFill>
                <a:ea typeface="ＭＳ Ｐゴシック" pitchFamily="34" charset="-128"/>
                <a:cs typeface="Calibri" pitchFamily="34" charset="0"/>
              </a:rPr>
              <a:t>gender sensitive</a:t>
            </a:r>
          </a:p>
        </p:txBody>
      </p:sp>
      <p:sp>
        <p:nvSpPr>
          <p:cNvPr id="15" name="AutoShape 33"/>
          <p:cNvSpPr>
            <a:spLocks noChangeArrowheads="1"/>
          </p:cNvSpPr>
          <p:nvPr/>
        </p:nvSpPr>
        <p:spPr bwMode="auto">
          <a:xfrm>
            <a:off x="2533650" y="3800475"/>
            <a:ext cx="4510088" cy="2028825"/>
          </a:xfrm>
          <a:prstGeom prst="roundRect">
            <a:avLst>
              <a:gd name="adj" fmla="val 16667"/>
            </a:avLst>
          </a:prstGeom>
          <a:solidFill>
            <a:srgbClr val="B1291C">
              <a:alpha val="20000"/>
            </a:srgbClr>
          </a:solidFill>
          <a:ln>
            <a:noFill/>
          </a:ln>
        </p:spPr>
        <p:style>
          <a:lnRef idx="2">
            <a:schemeClr val="lt1">
              <a:hueOff val="0"/>
              <a:satOff val="0"/>
              <a:lumOff val="0"/>
              <a:alphaOff val="0"/>
            </a:schemeClr>
          </a:lnRef>
          <a:fillRef idx="1">
            <a:schemeClr val="accent5">
              <a:hueOff val="1184373"/>
              <a:satOff val="4071"/>
              <a:lumOff val="-19537"/>
              <a:alphaOff val="0"/>
            </a:schemeClr>
          </a:fillRef>
          <a:effectRef idx="0">
            <a:schemeClr val="accent5">
              <a:hueOff val="1184373"/>
              <a:satOff val="4071"/>
              <a:lumOff val="-19537"/>
              <a:alphaOff val="0"/>
            </a:schemeClr>
          </a:effectRef>
          <a:fontRef idx="minor">
            <a:schemeClr val="lt1"/>
          </a:fontRef>
        </p:style>
        <p:txBody>
          <a:bodyPr lIns="36000" tIns="0" rIns="36000" bIns="0" spcCol="1270" anchor="ctr"/>
          <a:lstStyle/>
          <a:p>
            <a:pPr defTabSz="444500" fontAlgn="auto">
              <a:lnSpc>
                <a:spcPct val="90000"/>
              </a:lnSpc>
              <a:spcBef>
                <a:spcPts val="0"/>
              </a:spcBef>
              <a:spcAft>
                <a:spcPct val="35000"/>
              </a:spcAft>
              <a:defRPr/>
            </a:pPr>
            <a:endParaRPr lang="it-IT" sz="1000">
              <a:solidFill>
                <a:srgbClr val="B1291C"/>
              </a:solidFill>
              <a:cs typeface="Calibri" pitchFamily="34" charset="0"/>
            </a:endParaRPr>
          </a:p>
          <a:p>
            <a:pPr defTabSz="444500" fontAlgn="auto">
              <a:lnSpc>
                <a:spcPct val="90000"/>
              </a:lnSpc>
              <a:spcBef>
                <a:spcPts val="0"/>
              </a:spcBef>
              <a:spcAft>
                <a:spcPct val="35000"/>
              </a:spcAft>
              <a:defRPr/>
            </a:pPr>
            <a:r>
              <a:rPr lang="it-IT" sz="1000">
                <a:solidFill>
                  <a:srgbClr val="B1291C"/>
                </a:solidFill>
                <a:cs typeface="Calibri" pitchFamily="34" charset="0"/>
              </a:rPr>
              <a:t>PERCORSO </a:t>
            </a:r>
          </a:p>
          <a:p>
            <a:pPr defTabSz="444500" fontAlgn="auto">
              <a:lnSpc>
                <a:spcPct val="90000"/>
              </a:lnSpc>
              <a:spcBef>
                <a:spcPts val="0"/>
              </a:spcBef>
              <a:spcAft>
                <a:spcPct val="35000"/>
              </a:spcAft>
              <a:defRPr/>
            </a:pPr>
            <a:r>
              <a:rPr lang="it-IT" sz="1000">
                <a:solidFill>
                  <a:srgbClr val="B1291C"/>
                </a:solidFill>
                <a:cs typeface="Calibri" pitchFamily="34" charset="0"/>
              </a:rPr>
              <a:t>DI REALIZZAZIONE</a:t>
            </a:r>
          </a:p>
          <a:p>
            <a:pPr defTabSz="444500" fontAlgn="auto">
              <a:lnSpc>
                <a:spcPct val="90000"/>
              </a:lnSpc>
              <a:spcBef>
                <a:spcPts val="0"/>
              </a:spcBef>
              <a:spcAft>
                <a:spcPct val="35000"/>
              </a:spcAft>
              <a:defRPr/>
            </a:pPr>
            <a:endParaRPr lang="it-IT" sz="1000">
              <a:solidFill>
                <a:srgbClr val="B1291C"/>
              </a:solidFill>
              <a:cs typeface="Calibri" pitchFamily="34" charset="0"/>
            </a:endParaRPr>
          </a:p>
          <a:p>
            <a:pPr defTabSz="444500" fontAlgn="auto">
              <a:lnSpc>
                <a:spcPct val="90000"/>
              </a:lnSpc>
              <a:spcBef>
                <a:spcPts val="0"/>
              </a:spcBef>
              <a:spcAft>
                <a:spcPct val="35000"/>
              </a:spcAft>
              <a:defRPr/>
            </a:pPr>
            <a:endParaRPr lang="it-IT" sz="1000">
              <a:solidFill>
                <a:srgbClr val="B1291C"/>
              </a:solidFill>
              <a:cs typeface="Calibri" pitchFamily="34" charset="0"/>
            </a:endParaRPr>
          </a:p>
        </p:txBody>
      </p:sp>
      <p:sp>
        <p:nvSpPr>
          <p:cNvPr id="16" name="AutoShape 34"/>
          <p:cNvSpPr>
            <a:spLocks noChangeArrowheads="1"/>
          </p:cNvSpPr>
          <p:nvPr/>
        </p:nvSpPr>
        <p:spPr bwMode="auto">
          <a:xfrm>
            <a:off x="4329113" y="4478338"/>
            <a:ext cx="1982787" cy="542925"/>
          </a:xfrm>
          <a:prstGeom prst="roundRect">
            <a:avLst>
              <a:gd name="adj" fmla="val 16667"/>
            </a:avLst>
          </a:prstGeom>
          <a:solidFill>
            <a:schemeClr val="bg1"/>
          </a:solidFill>
          <a:ln>
            <a:solidFill>
              <a:srgbClr val="B1291C"/>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lIns="54000" rIns="54000" anchor="ctr"/>
          <a:lstStyle/>
          <a:p>
            <a:pPr eaLnBrk="0" fontAlgn="auto" hangingPunct="0">
              <a:spcBef>
                <a:spcPts val="0"/>
              </a:spcBef>
              <a:spcAft>
                <a:spcPts val="0"/>
              </a:spcAft>
              <a:defRPr/>
            </a:pPr>
            <a:endParaRPr lang="it-IT" sz="1000" dirty="0">
              <a:solidFill>
                <a:srgbClr val="B1291C"/>
              </a:solidFill>
              <a:ea typeface="ＭＳ Ｐゴシック" pitchFamily="34" charset="-128"/>
              <a:cs typeface="Calibri" pitchFamily="34" charset="0"/>
            </a:endParaRPr>
          </a:p>
          <a:p>
            <a:pPr eaLnBrk="0" fontAlgn="auto" hangingPunct="0">
              <a:spcBef>
                <a:spcPts val="0"/>
              </a:spcBef>
              <a:spcAft>
                <a:spcPts val="0"/>
              </a:spcAft>
              <a:defRPr/>
            </a:pPr>
            <a:r>
              <a:rPr lang="it-IT" sz="1000" dirty="0">
                <a:solidFill>
                  <a:schemeClr val="tx1"/>
                </a:solidFill>
                <a:ea typeface="ＭＳ Ｐゴシック" pitchFamily="34" charset="-128"/>
                <a:cs typeface="Calibri" pitchFamily="34" charset="0"/>
              </a:rPr>
              <a:t> Misurazione e valutazione delle performance di genere</a:t>
            </a:r>
          </a:p>
          <a:p>
            <a:pPr eaLnBrk="0" fontAlgn="auto" hangingPunct="0">
              <a:spcBef>
                <a:spcPts val="0"/>
              </a:spcBef>
              <a:spcAft>
                <a:spcPts val="0"/>
              </a:spcAft>
              <a:defRPr/>
            </a:pPr>
            <a:endParaRPr lang="it-IT" sz="1000" dirty="0">
              <a:solidFill>
                <a:srgbClr val="B1291C"/>
              </a:solidFill>
              <a:ea typeface="ＭＳ Ｐゴシック" pitchFamily="34" charset="-128"/>
              <a:cs typeface="Calibri" pitchFamily="34" charset="0"/>
            </a:endParaRPr>
          </a:p>
        </p:txBody>
      </p:sp>
      <p:sp>
        <p:nvSpPr>
          <p:cNvPr id="17" name="AutoShape 35"/>
          <p:cNvSpPr>
            <a:spLocks noChangeArrowheads="1"/>
          </p:cNvSpPr>
          <p:nvPr/>
        </p:nvSpPr>
        <p:spPr bwMode="auto">
          <a:xfrm>
            <a:off x="4329113" y="5081588"/>
            <a:ext cx="1982787" cy="542925"/>
          </a:xfrm>
          <a:prstGeom prst="roundRect">
            <a:avLst>
              <a:gd name="adj" fmla="val 16667"/>
            </a:avLst>
          </a:prstGeom>
          <a:solidFill>
            <a:schemeClr val="bg1"/>
          </a:solidFill>
          <a:ln>
            <a:solidFill>
              <a:srgbClr val="B1291C"/>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lIns="54000" rIns="54000" anchor="ctr"/>
          <a:lstStyle/>
          <a:p>
            <a:pPr eaLnBrk="0" fontAlgn="auto" hangingPunct="0">
              <a:spcBef>
                <a:spcPts val="0"/>
              </a:spcBef>
              <a:spcAft>
                <a:spcPts val="0"/>
              </a:spcAft>
              <a:defRPr/>
            </a:pPr>
            <a:r>
              <a:rPr lang="it-IT" sz="1000" dirty="0">
                <a:solidFill>
                  <a:schemeClr val="tx1"/>
                </a:solidFill>
                <a:ea typeface="ＭＳ Ｐゴシック" pitchFamily="34" charset="-128"/>
                <a:cs typeface="Calibri" pitchFamily="34" charset="0"/>
              </a:rPr>
              <a:t>Redazione del Bilancio di genere</a:t>
            </a:r>
          </a:p>
        </p:txBody>
      </p:sp>
      <p:sp>
        <p:nvSpPr>
          <p:cNvPr id="18" name="AutoShape 36"/>
          <p:cNvSpPr>
            <a:spLocks noChangeArrowheads="1"/>
          </p:cNvSpPr>
          <p:nvPr/>
        </p:nvSpPr>
        <p:spPr bwMode="auto">
          <a:xfrm>
            <a:off x="4329113" y="3875088"/>
            <a:ext cx="1982787" cy="542925"/>
          </a:xfrm>
          <a:prstGeom prst="roundRect">
            <a:avLst>
              <a:gd name="adj" fmla="val 16667"/>
            </a:avLst>
          </a:prstGeom>
          <a:solidFill>
            <a:schemeClr val="bg1"/>
          </a:solidFill>
          <a:ln>
            <a:solidFill>
              <a:srgbClr val="B1291C"/>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lIns="54000" rIns="54000" anchor="ctr"/>
          <a:lstStyle/>
          <a:p>
            <a:pPr eaLnBrk="0" fontAlgn="auto" hangingPunct="0">
              <a:spcBef>
                <a:spcPts val="0"/>
              </a:spcBef>
              <a:spcAft>
                <a:spcPts val="0"/>
              </a:spcAft>
              <a:defRPr/>
            </a:pPr>
            <a:r>
              <a:rPr lang="it-IT" sz="1000" dirty="0">
                <a:solidFill>
                  <a:schemeClr val="tx1"/>
                </a:solidFill>
                <a:ea typeface="ＭＳ Ｐゴシック" pitchFamily="34" charset="-128"/>
                <a:cs typeface="Calibri" pitchFamily="34" charset="0"/>
              </a:rPr>
              <a:t>Pianificazione e programmazione</a:t>
            </a:r>
          </a:p>
          <a:p>
            <a:pPr eaLnBrk="0" fontAlgn="auto" hangingPunct="0">
              <a:spcBef>
                <a:spcPts val="0"/>
              </a:spcBef>
              <a:spcAft>
                <a:spcPts val="0"/>
              </a:spcAft>
              <a:defRPr/>
            </a:pPr>
            <a:r>
              <a:rPr lang="it-IT" sz="1000" dirty="0">
                <a:solidFill>
                  <a:schemeClr val="tx1"/>
                </a:solidFill>
                <a:ea typeface="ＭＳ Ｐゴシック" pitchFamily="34" charset="-128"/>
                <a:cs typeface="Calibri" pitchFamily="34" charset="0"/>
              </a:rPr>
              <a:t>in ottica di genere</a:t>
            </a:r>
          </a:p>
        </p:txBody>
      </p:sp>
      <p:sp>
        <p:nvSpPr>
          <p:cNvPr id="19" name="AutoShape 20"/>
          <p:cNvSpPr>
            <a:spLocks noChangeArrowheads="1"/>
          </p:cNvSpPr>
          <p:nvPr/>
        </p:nvSpPr>
        <p:spPr bwMode="auto">
          <a:xfrm>
            <a:off x="3021013" y="2309813"/>
            <a:ext cx="427037" cy="603250"/>
          </a:xfrm>
          <a:prstGeom prst="downArrow">
            <a:avLst>
              <a:gd name="adj1" fmla="val 50000"/>
              <a:gd name="adj2" fmla="val 39230"/>
            </a:avLst>
          </a:prstGeom>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txBody>
          <a:bodyPr lIns="10800" tIns="10800" rIns="10800" bIns="10800" anchor="ctr"/>
          <a:lstStyle/>
          <a:p>
            <a:pPr fontAlgn="auto">
              <a:spcBef>
                <a:spcPts val="0"/>
              </a:spcBef>
              <a:spcAft>
                <a:spcPts val="0"/>
              </a:spcAft>
              <a:defRPr/>
            </a:pPr>
            <a:endParaRPr lang="it-IT" sz="1000">
              <a:cs typeface="Calibri" pitchFamily="34" charset="0"/>
            </a:endParaRPr>
          </a:p>
        </p:txBody>
      </p:sp>
      <p:sp>
        <p:nvSpPr>
          <p:cNvPr id="20" name="AutoShape 18"/>
          <p:cNvSpPr>
            <a:spLocks noChangeArrowheads="1"/>
          </p:cNvSpPr>
          <p:nvPr/>
        </p:nvSpPr>
        <p:spPr bwMode="auto">
          <a:xfrm>
            <a:off x="3021013" y="3416300"/>
            <a:ext cx="427037" cy="603250"/>
          </a:xfrm>
          <a:prstGeom prst="downArrow">
            <a:avLst>
              <a:gd name="adj1" fmla="val 50000"/>
              <a:gd name="adj2" fmla="val 39230"/>
            </a:avLst>
          </a:prstGeom>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txBody>
          <a:bodyPr lIns="10800" tIns="10800" rIns="10800" bIns="10800" anchor="ctr"/>
          <a:lstStyle/>
          <a:p>
            <a:pPr fontAlgn="auto">
              <a:spcBef>
                <a:spcPts val="0"/>
              </a:spcBef>
              <a:spcAft>
                <a:spcPts val="0"/>
              </a:spcAft>
              <a:defRPr/>
            </a:pPr>
            <a:endParaRPr lang="it-IT" sz="1000">
              <a:cs typeface="Calibri" pitchFamily="34" charset="0"/>
            </a:endParaRPr>
          </a:p>
        </p:txBody>
      </p:sp>
      <p:sp>
        <p:nvSpPr>
          <p:cNvPr id="21" name="AutoShape 19"/>
          <p:cNvSpPr>
            <a:spLocks noChangeArrowheads="1"/>
          </p:cNvSpPr>
          <p:nvPr/>
        </p:nvSpPr>
        <p:spPr bwMode="auto">
          <a:xfrm>
            <a:off x="3019425" y="5272088"/>
            <a:ext cx="427038" cy="604837"/>
          </a:xfrm>
          <a:prstGeom prst="downArrow">
            <a:avLst>
              <a:gd name="adj1" fmla="val 50000"/>
              <a:gd name="adj2" fmla="val 39230"/>
            </a:avLst>
          </a:prstGeom>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txBody>
          <a:bodyPr lIns="10800" tIns="10800" rIns="10800" bIns="10800" anchor="ctr"/>
          <a:lstStyle/>
          <a:p>
            <a:pPr fontAlgn="auto">
              <a:spcBef>
                <a:spcPts val="0"/>
              </a:spcBef>
              <a:spcAft>
                <a:spcPts val="0"/>
              </a:spcAft>
              <a:defRPr/>
            </a:pPr>
            <a:endParaRPr lang="it-IT" sz="1000">
              <a:cs typeface="Calibri" pitchFamily="34" charset="0"/>
            </a:endParaRPr>
          </a:p>
        </p:txBody>
      </p:sp>
      <p:sp>
        <p:nvSpPr>
          <p:cNvPr id="36" name="Parentesi graffa aperta 35"/>
          <p:cNvSpPr/>
          <p:nvPr/>
        </p:nvSpPr>
        <p:spPr>
          <a:xfrm>
            <a:off x="2100263" y="1352550"/>
            <a:ext cx="433387" cy="5029200"/>
          </a:xfrm>
          <a:prstGeom prst="leftBrace">
            <a:avLst/>
          </a:prstGeom>
          <a:ln w="25400">
            <a:solidFill>
              <a:srgbClr val="8A7972"/>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sp>
        <p:nvSpPr>
          <p:cNvPr id="21520" name="Rettangolo 3"/>
          <p:cNvSpPr>
            <a:spLocks noChangeArrowheads="1"/>
          </p:cNvSpPr>
          <p:nvPr/>
        </p:nvSpPr>
        <p:spPr bwMode="auto">
          <a:xfrm>
            <a:off x="395288" y="188913"/>
            <a:ext cx="8748712" cy="1230312"/>
          </a:xfrm>
          <a:prstGeom prst="rect">
            <a:avLst/>
          </a:prstGeom>
          <a:noFill/>
          <a:ln w="9525">
            <a:noFill/>
            <a:miter lim="800000"/>
            <a:headEnd/>
            <a:tailEnd/>
          </a:ln>
        </p:spPr>
        <p:txBody>
          <a:bodyPr>
            <a:spAutoFit/>
          </a:bodyPr>
          <a:lstStyle/>
          <a:p>
            <a:pPr algn="ctr"/>
            <a:r>
              <a:rPr lang="it-IT" sz="2800" b="1">
                <a:solidFill>
                  <a:srgbClr val="B1291C"/>
                </a:solidFill>
                <a:latin typeface="Calibri" pitchFamily="34" charset="0"/>
              </a:rPr>
              <a:t>LE FASI PER L’ELABORAZIONE</a:t>
            </a:r>
          </a:p>
          <a:p>
            <a:pPr algn="ctr"/>
            <a:r>
              <a:rPr lang="it-IT" sz="2800" b="1">
                <a:solidFill>
                  <a:srgbClr val="B1291C"/>
                </a:solidFill>
                <a:latin typeface="Calibri" pitchFamily="34" charset="0"/>
              </a:rPr>
              <a:t>E GLI STRUMENTI A DISPOSIZIONE</a:t>
            </a:r>
          </a:p>
          <a:p>
            <a:pPr algn="ctr"/>
            <a:endParaRPr lang="it-IT">
              <a:latin typeface="Calibri" pitchFamily="34" charset="0"/>
            </a:endParaRPr>
          </a:p>
        </p:txBody>
      </p:sp>
      <p:sp>
        <p:nvSpPr>
          <p:cNvPr id="2" name="Ovale 1"/>
          <p:cNvSpPr/>
          <p:nvPr/>
        </p:nvSpPr>
        <p:spPr>
          <a:xfrm>
            <a:off x="98425" y="1628775"/>
            <a:ext cx="1512888" cy="792163"/>
          </a:xfrm>
          <a:prstGeom prst="ellipse">
            <a:avLst/>
          </a:prstGeom>
          <a:solidFill>
            <a:srgbClr val="8A7972"/>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anchor="ctr"/>
          <a:lstStyle/>
          <a:p>
            <a:pPr algn="ctr" fontAlgn="auto">
              <a:spcBef>
                <a:spcPts val="0"/>
              </a:spcBef>
              <a:spcAft>
                <a:spcPts val="0"/>
              </a:spcAft>
              <a:defRPr/>
            </a:pPr>
            <a:r>
              <a:rPr lang="it-IT" sz="1200" dirty="0"/>
              <a:t>Linee guida</a:t>
            </a:r>
            <a:endParaRPr lang="it-IT" sz="1200" dirty="0"/>
          </a:p>
        </p:txBody>
      </p:sp>
      <p:sp>
        <p:nvSpPr>
          <p:cNvPr id="24" name="Ovale 23"/>
          <p:cNvSpPr/>
          <p:nvPr/>
        </p:nvSpPr>
        <p:spPr>
          <a:xfrm>
            <a:off x="7451725" y="4957763"/>
            <a:ext cx="1512888" cy="792162"/>
          </a:xfrm>
          <a:prstGeom prst="ellipse">
            <a:avLst/>
          </a:prstGeom>
          <a:solidFill>
            <a:srgbClr val="8A7972"/>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anchor="ctr"/>
          <a:lstStyle/>
          <a:p>
            <a:pPr algn="ctr" fontAlgn="auto">
              <a:spcBef>
                <a:spcPts val="0"/>
              </a:spcBef>
              <a:spcAft>
                <a:spcPts val="0"/>
              </a:spcAft>
              <a:defRPr/>
            </a:pPr>
            <a:r>
              <a:rPr lang="it-IT" sz="1200" dirty="0"/>
              <a:t>Prototipo</a:t>
            </a:r>
            <a:endParaRPr lang="it-IT" sz="1200" dirty="0"/>
          </a:p>
        </p:txBody>
      </p:sp>
      <p:sp>
        <p:nvSpPr>
          <p:cNvPr id="25" name="Ovale 24"/>
          <p:cNvSpPr/>
          <p:nvPr/>
        </p:nvSpPr>
        <p:spPr>
          <a:xfrm>
            <a:off x="7380288" y="2757488"/>
            <a:ext cx="1512887" cy="792162"/>
          </a:xfrm>
          <a:prstGeom prst="ellipse">
            <a:avLst/>
          </a:prstGeom>
          <a:solidFill>
            <a:srgbClr val="8A7972"/>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anchor="ctr"/>
          <a:lstStyle/>
          <a:p>
            <a:pPr algn="ctr" fontAlgn="auto">
              <a:spcBef>
                <a:spcPts val="0"/>
              </a:spcBef>
              <a:spcAft>
                <a:spcPts val="0"/>
              </a:spcAft>
              <a:defRPr/>
            </a:pPr>
            <a:r>
              <a:rPr lang="it-IT" sz="1200" dirty="0"/>
              <a:t>Format Analisi di contesto</a:t>
            </a:r>
            <a:endParaRPr lang="it-IT" sz="1200" dirty="0"/>
          </a:p>
        </p:txBody>
      </p:sp>
      <p:sp>
        <p:nvSpPr>
          <p:cNvPr id="26" name="Ovale 25"/>
          <p:cNvSpPr/>
          <p:nvPr/>
        </p:nvSpPr>
        <p:spPr>
          <a:xfrm>
            <a:off x="7380288" y="3757613"/>
            <a:ext cx="1512887" cy="792162"/>
          </a:xfrm>
          <a:prstGeom prst="ellipse">
            <a:avLst/>
          </a:prstGeom>
          <a:solidFill>
            <a:srgbClr val="8A797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fontAlgn="auto">
              <a:spcBef>
                <a:spcPts val="0"/>
              </a:spcBef>
              <a:spcAft>
                <a:spcPts val="0"/>
              </a:spcAft>
              <a:defRPr/>
            </a:pPr>
            <a:r>
              <a:rPr lang="it-IT" sz="1100" dirty="0"/>
              <a:t>Format Schede di programmazione</a:t>
            </a:r>
            <a:endParaRPr lang="it-IT" sz="1100" dirty="0"/>
          </a:p>
        </p:txBody>
      </p:sp>
      <p:cxnSp>
        <p:nvCxnSpPr>
          <p:cNvPr id="27" name="Connettore 2 26"/>
          <p:cNvCxnSpPr>
            <a:stCxn id="26" idx="2"/>
            <a:endCxn id="18" idx="3"/>
          </p:cNvCxnSpPr>
          <p:nvPr/>
        </p:nvCxnSpPr>
        <p:spPr>
          <a:xfrm flipH="1" flipV="1">
            <a:off x="6311900" y="4146550"/>
            <a:ext cx="1068388" cy="6350"/>
          </a:xfrm>
          <a:prstGeom prst="straightConnector1">
            <a:avLst/>
          </a:prstGeom>
          <a:ln w="25400">
            <a:solidFill>
              <a:srgbClr val="8A7972"/>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44" name="Connettore 2 43"/>
          <p:cNvCxnSpPr>
            <a:stCxn id="2" idx="6"/>
          </p:cNvCxnSpPr>
          <p:nvPr/>
        </p:nvCxnSpPr>
        <p:spPr>
          <a:xfrm>
            <a:off x="1611313" y="2025650"/>
            <a:ext cx="704850" cy="0"/>
          </a:xfrm>
          <a:prstGeom prst="straightConnector1">
            <a:avLst/>
          </a:prstGeom>
          <a:ln w="25400">
            <a:solidFill>
              <a:srgbClr val="8A7972"/>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46" name="Connettore 4 45"/>
          <p:cNvCxnSpPr>
            <a:stCxn id="25" idx="2"/>
            <a:endCxn id="12" idx="3"/>
          </p:cNvCxnSpPr>
          <p:nvPr/>
        </p:nvCxnSpPr>
        <p:spPr>
          <a:xfrm rot="10800000">
            <a:off x="6311900" y="2932113"/>
            <a:ext cx="1068388" cy="222250"/>
          </a:xfrm>
          <a:prstGeom prst="bentConnector3">
            <a:avLst/>
          </a:prstGeom>
          <a:ln w="25400">
            <a:solidFill>
              <a:srgbClr val="8A7972"/>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48" name="Connettore 4 47"/>
          <p:cNvCxnSpPr>
            <a:stCxn id="25" idx="2"/>
            <a:endCxn id="13" idx="3"/>
          </p:cNvCxnSpPr>
          <p:nvPr/>
        </p:nvCxnSpPr>
        <p:spPr>
          <a:xfrm rot="10800000" flipV="1">
            <a:off x="6311900" y="3154363"/>
            <a:ext cx="1068388" cy="271462"/>
          </a:xfrm>
          <a:prstGeom prst="bentConnector3">
            <a:avLst/>
          </a:prstGeom>
          <a:ln w="25400">
            <a:solidFill>
              <a:srgbClr val="8A7972"/>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50" name="Connettore 2 49"/>
          <p:cNvCxnSpPr>
            <a:stCxn id="24" idx="2"/>
            <a:endCxn id="17" idx="3"/>
          </p:cNvCxnSpPr>
          <p:nvPr/>
        </p:nvCxnSpPr>
        <p:spPr>
          <a:xfrm flipH="1">
            <a:off x="6311900" y="5353050"/>
            <a:ext cx="1139825" cy="0"/>
          </a:xfrm>
          <a:prstGeom prst="straightConnector1">
            <a:avLst/>
          </a:prstGeom>
          <a:ln w="25400">
            <a:solidFill>
              <a:srgbClr val="8A7972"/>
            </a:solidFill>
            <a:prstDash val="solid"/>
            <a:tailEnd type="arrow" w="lg" len="lg"/>
          </a:ln>
        </p:spPr>
        <p:style>
          <a:lnRef idx="1">
            <a:schemeClr val="accent1"/>
          </a:lnRef>
          <a:fillRef idx="0">
            <a:schemeClr val="accent1"/>
          </a:fillRef>
          <a:effectRef idx="0">
            <a:schemeClr val="accent1"/>
          </a:effectRef>
          <a:fontRef idx="minor">
            <a:schemeClr val="tx1"/>
          </a:fontRef>
        </p:style>
      </p:cxnSp>
      <p:pic>
        <p:nvPicPr>
          <p:cNvPr id="21530" name="Picture 36"/>
          <p:cNvPicPr>
            <a:picLocks noChangeAspect="1" noChangeArrowheads="1"/>
          </p:cNvPicPr>
          <p:nvPr/>
        </p:nvPicPr>
        <p:blipFill>
          <a:blip r:embed="rId2"/>
          <a:srcRect/>
          <a:stretch>
            <a:fillRect/>
          </a:stretch>
        </p:blipFill>
        <p:spPr bwMode="auto">
          <a:xfrm>
            <a:off x="311150" y="5145088"/>
            <a:ext cx="1368425" cy="1368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TotalTime>
  <Words>639</Words>
  <Application>Microsoft Office PowerPoint</Application>
  <PresentationFormat>Presentazione su schermo (4:3)</PresentationFormat>
  <Paragraphs>103</Paragraphs>
  <Slides>12</Slides>
  <Notes>0</Notes>
  <HiddenSlides>0</HiddenSlides>
  <MMClips>0</MMClips>
  <ScaleCrop>false</ScaleCrop>
  <HeadingPairs>
    <vt:vector size="6" baseType="variant">
      <vt:variant>
        <vt:lpstr>Caratteri utilizzati</vt:lpstr>
      </vt:variant>
      <vt:variant>
        <vt:i4>6</vt:i4>
      </vt:variant>
      <vt:variant>
        <vt:lpstr>Modello struttura</vt:lpstr>
      </vt:variant>
      <vt:variant>
        <vt:i4>1</vt:i4>
      </vt:variant>
      <vt:variant>
        <vt:lpstr>Titoli diapositive</vt:lpstr>
      </vt:variant>
      <vt:variant>
        <vt:i4>12</vt:i4>
      </vt:variant>
    </vt:vector>
  </HeadingPairs>
  <TitlesOfParts>
    <vt:vector size="19" baseType="lpstr">
      <vt:lpstr>Calibri</vt:lpstr>
      <vt:lpstr>Arial</vt:lpstr>
      <vt:lpstr>ＭＳ Ｐゴシック</vt:lpstr>
      <vt:lpstr>SimSun</vt:lpstr>
      <vt:lpstr>Times New Roman</vt:lpstr>
      <vt:lpstr>Wingdings</vt:lpstr>
      <vt:lpstr>Tema di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vector>
  </TitlesOfParts>
  <Company>Retecamere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Caino Biagio</dc:creator>
  <cp:lastModifiedBy>Armela Arbana</cp:lastModifiedBy>
  <cp:revision>17</cp:revision>
  <cp:lastPrinted>2013-01-11T12:46:33Z</cp:lastPrinted>
  <dcterms:created xsi:type="dcterms:W3CDTF">2011-10-31T15:24:24Z</dcterms:created>
  <dcterms:modified xsi:type="dcterms:W3CDTF">2013-01-22T11:34:11Z</dcterms:modified>
</cp:coreProperties>
</file>